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dp" ContentType="image/vnd.ms-photo"/>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handoutMasterIdLst>
    <p:handoutMasterId r:id="rId39"/>
  </p:handoutMasterIdLst>
  <p:sldIdLst>
    <p:sldId id="377" r:id="rId3"/>
    <p:sldId id="383" r:id="rId4"/>
    <p:sldId id="456" r:id="rId5"/>
    <p:sldId id="498" r:id="rId6"/>
    <p:sldId id="499" r:id="rId8"/>
    <p:sldId id="500" r:id="rId9"/>
    <p:sldId id="501" r:id="rId10"/>
    <p:sldId id="502" r:id="rId11"/>
    <p:sldId id="503" r:id="rId12"/>
    <p:sldId id="509" r:id="rId13"/>
    <p:sldId id="506" r:id="rId14"/>
    <p:sldId id="517" r:id="rId15"/>
    <p:sldId id="507" r:id="rId16"/>
    <p:sldId id="508" r:id="rId17"/>
    <p:sldId id="518" r:id="rId18"/>
    <p:sldId id="520" r:id="rId19"/>
    <p:sldId id="519" r:id="rId20"/>
    <p:sldId id="521" r:id="rId21"/>
    <p:sldId id="522" r:id="rId22"/>
    <p:sldId id="523" r:id="rId23"/>
    <p:sldId id="525" r:id="rId24"/>
    <p:sldId id="494" r:id="rId25"/>
    <p:sldId id="526" r:id="rId26"/>
    <p:sldId id="527" r:id="rId27"/>
    <p:sldId id="530" r:id="rId28"/>
    <p:sldId id="531" r:id="rId29"/>
    <p:sldId id="532" r:id="rId30"/>
    <p:sldId id="533" r:id="rId31"/>
    <p:sldId id="534" r:id="rId32"/>
    <p:sldId id="535" r:id="rId33"/>
    <p:sldId id="547" r:id="rId34"/>
    <p:sldId id="495" r:id="rId35"/>
    <p:sldId id="543" r:id="rId36"/>
    <p:sldId id="544" r:id="rId37"/>
    <p:sldId id="387" r:id="rId38"/>
  </p:sldIdLst>
  <p:sldSz cx="9144000" cy="6858000" type="screen4x3"/>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035" autoAdjust="0"/>
    <p:restoredTop sz="81039" autoAdjust="0"/>
  </p:normalViewPr>
  <p:slideViewPr>
    <p:cSldViewPr snapToGrid="0">
      <p:cViewPr varScale="1">
        <p:scale>
          <a:sx n="55" d="100"/>
          <a:sy n="55" d="100"/>
        </p:scale>
        <p:origin x="100" y="3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3" Type="http://schemas.openxmlformats.org/officeDocument/2006/relationships/tags" Target="tags/tag3.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handoutMaster" Target="handoutMasters/handoutMaster1.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574139-2EE6-44A1-9A65-8A6AF468A7B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4B2203-D4CF-48AB-8EF6-54195B96953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为止，我们接触到的计算机都是方方正正的主机箱加上鼠标、键盘等外部设备。然而我们经常听说，计算机能够做成机器人，或做成自动驾驶汽车，从而能与外界打交道，改变外部世界。这一章我们就从驾驶汽车说起，研究一下它是怎样做到的。</a:t>
            </a:r>
            <a:endParaRPr lang="zh-CN" altLang="en-US" dirty="0"/>
          </a:p>
          <a:p>
            <a:endParaRPr lang="zh-CN" altLang="en-US" dirty="0"/>
          </a:p>
          <a:p>
            <a:r>
              <a:rPr lang="zh-CN" altLang="en-US" dirty="0"/>
              <a:t>人类要改变世界，靠的是效能器官——手和足，而指挥它们工作的是我们的大脑。机器人也是如此，通过计算机这个人工大脑来指挥各种机械工作，从而达到改变外部世界的目的。不过，对于机器人这类自动化设备，计算机的形态可能多种多样，例如，可以作为功能强大的主机而存在，它通过有线或无线的方式将运算结果输出给控制设备；也可以作为相对简单的嵌入式计算机，与设备集成在一起。对于机器人、无人机、自动驾驶汽车等等，它们的区别仅在于机械装置不一样，而计算机指挥、控制它们工作的原理都差不多。</a:t>
            </a:r>
            <a:endParaRPr lang="zh-CN" altLang="en-US" dirty="0"/>
          </a:p>
          <a:p>
            <a:endParaRPr lang="zh-CN" altLang="en-US" dirty="0"/>
          </a:p>
          <a:p>
            <a:r>
              <a:rPr lang="zh-CN" altLang="en-US" dirty="0"/>
              <a:t>相信我们中的很多人考过驾驶证。大家一定知道，要驾驶好汽车首先需要了解很多信息，例如：要行走的路线、目前的位置和方向、当前的速度和道路的限速、交通标志标线、路上是否有障碍物、汽车的车况......我们对这些信息进行综合分析、判断之后，才能对方向盘、油门、刹车、灯光等等做出适当的调节，从而完成驾驶过程。因此，这里的首要问题是，我们怎样获得这些信息呢？</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从这张图上，我们可以观察常见的接口，有的用于连接鼠标键盘，有的用于连接显示器，有的用于连接</a:t>
            </a:r>
            <a:r>
              <a:rPr lang="en-US" altLang="zh-CN" dirty="0"/>
              <a:t>USB</a:t>
            </a:r>
            <a:r>
              <a:rPr lang="zh-CN" altLang="en-US" dirty="0"/>
              <a:t>设备，有的用于连接音箱、麦克风。</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计算机的接口除了可以连接传感器之外，还可以连接很多设备，例如：鼠标、键盘、显示器、打印机、摄像头等等。</a:t>
            </a:r>
            <a:endParaRPr lang="en-US" altLang="zh-CN" dirty="0"/>
          </a:p>
          <a:p>
            <a:r>
              <a:rPr lang="zh-CN" altLang="en-US" dirty="0"/>
              <a:t>可以说，所有的计算机外部设备都要通过接口和计算机相连。</a:t>
            </a:r>
            <a:endParaRPr lang="en-US" altLang="zh-CN" dirty="0"/>
          </a:p>
          <a:p>
            <a:r>
              <a:rPr lang="zh-CN" altLang="en-US" dirty="0"/>
              <a:t>有的接口只输入数据，有的接口只输出数据，有的接口既可以输入数据也可以输出数据。</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计算机感知信息的根本目的，是要根据我们的需要改变外部世界。</a:t>
            </a:r>
            <a:endParaRPr lang="zh-CN" altLang="en-US" dirty="0"/>
          </a:p>
          <a:p>
            <a:endParaRPr lang="zh-CN" altLang="en-US" dirty="0"/>
          </a:p>
          <a:p>
            <a:r>
              <a:rPr lang="zh-CN" altLang="en-US" dirty="0"/>
              <a:t>当然，除了机器人，一般的计算机是没有四肢这类效能器官的，它怎么改变外部世界呢？计算机改变外部世界靠的是对设备（也称为执行机构）进行控制，这些设备可能是马达或者是阀门开关。所谓控制，就是为达到预设的目标，对设备或系统的工作状态进行的调节或操作。</a:t>
            </a:r>
            <a:endParaRPr lang="zh-CN" altLang="en-US" dirty="0"/>
          </a:p>
          <a:p>
            <a:endParaRPr lang="zh-CN" altLang="en-US" dirty="0"/>
          </a:p>
          <a:p>
            <a:r>
              <a:rPr lang="zh-CN" altLang="en-US" dirty="0"/>
              <a:t>计算机实现控制的方式一般是这样的，首先，计算机查询接口得到的数据，由计算机程序进行分析处理后，决定输出什么样的控制数据；然后，这些控制数据再通过接口发送给控制器，控制器调节相应的设备或系统的工作状态（例如步进电机的角位移或线位移）。</a:t>
            </a:r>
            <a:endParaRPr lang="zh-CN" altLang="en-US" dirty="0"/>
          </a:p>
          <a:p>
            <a:endParaRPr lang="zh-CN" altLang="en-US" dirty="0"/>
          </a:p>
          <a:p>
            <a:r>
              <a:rPr lang="zh-CN" altLang="en-US" dirty="0"/>
              <a:t>由此可见，计算机是控制系统的核心。计算机在控制系统中有三个基本的作用：</a:t>
            </a:r>
            <a:endParaRPr lang="zh-CN" altLang="en-US" dirty="0"/>
          </a:p>
          <a:p>
            <a:r>
              <a:rPr lang="zh-CN" altLang="en-US" dirty="0"/>
              <a:t>（1）实时采集数据并进行分析处理；</a:t>
            </a:r>
            <a:endParaRPr lang="zh-CN" altLang="en-US" dirty="0"/>
          </a:p>
          <a:p>
            <a:r>
              <a:rPr lang="zh-CN" altLang="en-US" dirty="0"/>
              <a:t>（2）对各种异常数据进行报警或对故障设备进行应急处置（如自动启停）；</a:t>
            </a:r>
            <a:endParaRPr lang="zh-CN" altLang="en-US" dirty="0"/>
          </a:p>
          <a:p>
            <a:r>
              <a:rPr lang="zh-CN" altLang="en-US" dirty="0"/>
              <a:t>（3）按照给定的控制策略和实际情况对设备进行控制。</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步进电机是一种将电脉冲信号转换成相应角位移或线位移的电动机。每输入一个脉冲信号，转子就转动一个角度或前进一步，其输出的角位移或线位移与输入的脉冲数成正比，转速与脉冲频率成正比。因此，步进电动机又称脉冲电动机。步进电动机相对于其它电机的最大区别是，它接收数字控制信号（电脉冲信号）并转化成与之相对应的角位移或直线位移，只要控制脉冲的数量、频率和电机绕组的相序，即可获得所需的转角、速度和方向。它本身就是一个数模转化的执行元件，具有很好的数据控制特性。使用步进电机及其控制电路，可以很容易地做出一个小车，然后用计算机接口向它发送指令。上图就是一个步进电机及其控制模块。</a:t>
            </a:r>
            <a:endParaRPr lang="zh-CN" altLang="en-US"/>
          </a:p>
          <a:p>
            <a:endParaRPr lang="zh-CN" altLang="en-US"/>
          </a:p>
          <a:p>
            <a:r>
              <a:rPr lang="zh-CN" altLang="en-US"/>
              <a:t>我们给步进电机加上轮子，经其固定在底板上，一个小车底盘就有了，见上图。</a:t>
            </a:r>
            <a:endParaRPr lang="zh-CN" altLang="en-US"/>
          </a:p>
          <a:p>
            <a:r>
              <a:rPr lang="zh-CN" altLang="en-US"/>
              <a:t>大家今后可以在上面做各种无人驾驶的实验。关于电动小车的制作细节，请大家找一找周围相关的学生科技社团加入进去，和同学们一起来研究。</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控制中有一个很重要的概念，那就是反馈。反馈是一个系统的概念，指将系统的输出返回到输入端并以某种方式改变输入，进而影响系统功能的过程，即将输出量通过恰当的检测装置返回到输入端并与输入量进行比较的过程。将反馈形成一个闭环就可以实现自动控制了。</a:t>
            </a:r>
            <a:endParaRPr lang="zh-CN" altLang="en-US" dirty="0"/>
          </a:p>
          <a:p>
            <a:endParaRPr lang="zh-CN" altLang="en-US" dirty="0"/>
          </a:p>
          <a:p>
            <a:r>
              <a:rPr lang="zh-CN" altLang="en-US" dirty="0"/>
              <a:t>例如上图中的水箱，它有个特殊的阀门，水满了阀门就关闭，水不满阀门就打开。这可以通过一个浮子来实现。一开始，阀门打开，水箱逐渐灌满，浮子升起，阀门关闭。用水时，浮子随水位下降，阀门打开，水箱又逐渐灌满，周而复始……这就是一个反馈系统，它是将系统的输出——水量的减少通过水位返回给输入端——浮子，从而影响阀门开关。通过这样的机构实现了水箱的自动补水。</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不难利用反馈的原理来控制汽车匀速行驶，首先需要约定一套控制速度的指令，例如：“+1”表示加速（加油），“-1”表示减速（刹车），“0”表示速度不变（无动作）。另外，我们需要一个测速器用于检测汽车当前的速度。</a:t>
            </a:r>
            <a:endParaRPr lang="zh-CN" altLang="en-US" dirty="0"/>
          </a:p>
          <a:p>
            <a:endParaRPr lang="zh-CN" altLang="en-US" dirty="0"/>
          </a:p>
          <a:p>
            <a:r>
              <a:rPr lang="zh-CN" altLang="en-US" dirty="0"/>
              <a:t>这样，我们就可以编个程序来实现车速的自动控制了，参见上面的算法。</a:t>
            </a:r>
            <a:endParaRPr lang="zh-CN" altLang="en-US" dirty="0"/>
          </a:p>
          <a:p>
            <a:endParaRPr lang="zh-CN" altLang="en-US" dirty="0"/>
          </a:p>
          <a:p>
            <a:r>
              <a:rPr lang="zh-CN" altLang="en-US" dirty="0"/>
              <a:t>这里的反馈体现在：计算机不断把前一次控制的结果（当前速度）作为后一次控制程序的输入，继而影响后续的动作。</a:t>
            </a:r>
            <a:endParaRPr lang="zh-CN" altLang="en-US" dirty="0"/>
          </a:p>
          <a:p>
            <a:endParaRPr lang="zh-CN" altLang="en-US" dirty="0"/>
          </a:p>
          <a:p>
            <a:r>
              <a:rPr lang="zh-CN" altLang="en-US" dirty="0"/>
              <a:t>自动驾驶汽车实际的控制过程要比这个复杂得多，但是原理是基本一样的。</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这里我们可以体会一下计算思维的第二个要诣</a:t>
            </a:r>
            <a:r>
              <a:rPr lang="en-US" altLang="zh-CN" dirty="0"/>
              <a:t>——</a:t>
            </a:r>
            <a:r>
              <a:rPr lang="zh-CN" altLang="en-US" dirty="0"/>
              <a:t>构造性：除了输入</a:t>
            </a:r>
            <a:r>
              <a:rPr lang="en-US" altLang="zh-CN" dirty="0"/>
              <a:t>/</a:t>
            </a:r>
            <a:r>
              <a:rPr lang="zh-CN" altLang="en-US" dirty="0"/>
              <a:t>输出以外，计算过程的所有步骤和操作能够在计算机中自动执行。</a:t>
            </a:r>
            <a:endParaRPr lang="en-US" altLang="zh-CN" dirty="0"/>
          </a:p>
          <a:p>
            <a:endParaRPr lang="en-US" altLang="zh-CN" dirty="0"/>
          </a:p>
          <a:p>
            <a:r>
              <a:rPr lang="en-US" altLang="zh-CN" dirty="0"/>
              <a:t>其实计算机也是一个自动控制系统，这里要强调的是，不是它控制别的设备，而是自己控制自己，或者严格点说，是程序控制它自己的执行。与其他机械装置不同，这里不用不考虑动力的消耗，而把它抽象成一个“永动机”——可以永远地运行下去，只要程序让它这样做的话。</a:t>
            </a:r>
            <a:endParaRPr lang="en-US" altLang="zh-CN"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dirty="0"/>
              <a:t>比较神奇的是，在计算机出现前的很多年，图灵已经在纸上设计出了一个可以自动执行程序的计算机，这就是图灵机。</a:t>
            </a:r>
            <a:endParaRPr dirty="0"/>
          </a:p>
          <a:p>
            <a:pPr marL="0" marR="0" indent="0" algn="l" defTabSz="914400" rtl="0" eaLnBrk="1" fontAlgn="auto" latinLnBrk="0" hangingPunct="1">
              <a:lnSpc>
                <a:spcPct val="100000"/>
              </a:lnSpc>
              <a:spcBef>
                <a:spcPts val="0"/>
              </a:spcBef>
              <a:spcAft>
                <a:spcPts val="0"/>
              </a:spcAft>
              <a:buClrTx/>
              <a:buSzTx/>
              <a:buFontTx/>
              <a:buNone/>
              <a:defRPr/>
            </a:pPr>
            <a:endParaRPr dirty="0"/>
          </a:p>
          <a:p>
            <a:pPr marL="0" marR="0" indent="0" algn="l" defTabSz="914400" rtl="0" eaLnBrk="1" fontAlgn="auto" latinLnBrk="0" hangingPunct="1">
              <a:lnSpc>
                <a:spcPct val="100000"/>
              </a:lnSpc>
              <a:spcBef>
                <a:spcPts val="0"/>
              </a:spcBef>
              <a:spcAft>
                <a:spcPts val="0"/>
              </a:spcAft>
              <a:buClrTx/>
              <a:buSzTx/>
              <a:buFontTx/>
              <a:buNone/>
              <a:defRPr/>
            </a:pPr>
            <a:r>
              <a:rPr dirty="0"/>
              <a:t>图灵机（Turing Machine，TM）是图灵在1936年提出的一种抽象的机器（注意，这里又一次用到了计算思维中的“抽象”），它是一种精确的通用计算机模型，能够模拟实际计算机的所有计算行为。</a:t>
            </a:r>
            <a:endParaRPr dirty="0"/>
          </a:p>
          <a:p>
            <a:pPr marL="0" marR="0" indent="0" algn="l" defTabSz="914400" rtl="0" eaLnBrk="1" fontAlgn="auto" latinLnBrk="0" hangingPunct="1">
              <a:lnSpc>
                <a:spcPct val="100000"/>
              </a:lnSpc>
              <a:spcBef>
                <a:spcPts val="0"/>
              </a:spcBef>
              <a:spcAft>
                <a:spcPts val="0"/>
              </a:spcAft>
              <a:buClrTx/>
              <a:buSzTx/>
              <a:buFontTx/>
              <a:buNone/>
              <a:defRPr/>
            </a:pPr>
            <a:endParaRPr dirty="0"/>
          </a:p>
          <a:p>
            <a:pPr marL="0" marR="0" indent="0" algn="l" defTabSz="914400" rtl="0" eaLnBrk="1" fontAlgn="auto" latinLnBrk="0" hangingPunct="1">
              <a:lnSpc>
                <a:spcPct val="100000"/>
              </a:lnSpc>
              <a:spcBef>
                <a:spcPts val="0"/>
              </a:spcBef>
              <a:spcAft>
                <a:spcPts val="0"/>
              </a:spcAft>
              <a:buClrTx/>
              <a:buSzTx/>
              <a:buFontTx/>
              <a:buNone/>
              <a:defRPr/>
            </a:pPr>
            <a:r>
              <a:rPr dirty="0"/>
              <a:t>图灵机有一条无限长的纸带，纸带分成了一个一个的小方格，每个方格有不同的颜色。有一个机器头在纸带上移来移去。机器头有一组内部状态，还有一些固定的程序（上方的穿孔卡片）。在每个时刻，机器头都要从当前纸带上读入一个方格信息，然后结合自己的内部状态查找程序表，根据程序的要求输出信息到纸带方格上，并转换自己的内部状态，然后进行移动。见</a:t>
            </a:r>
            <a:r>
              <a:rPr lang="zh-CN" dirty="0"/>
              <a:t>上</a:t>
            </a:r>
            <a:r>
              <a:rPr dirty="0"/>
              <a:t>图</a:t>
            </a:r>
            <a:r>
              <a:rPr lang="zh-CN" dirty="0"/>
              <a:t>。</a:t>
            </a:r>
            <a:endParaRPr lang="zh-CN"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这是图灵发表的关于图灵机的论文。</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dirty="0">
                <a:sym typeface="+mn-ea"/>
              </a:rPr>
              <a:t>虽然图灵机囊括了今天计算机的所有功能，但它并不是万能的。这里举一个例子。长久以来，人们总是受困于软件中许许多多的Bug，人们想到，能否写出一个程序去预测程序中是否有Bug？这个问题称作停机问题（Bug可能导致停机），即是否存在一个能判断程序会否停机的程序？要证明这样的命题成立不太容易，但若要判断它不成立并不太难，我们找出一个悖论就够了。大家过去一定听说过矛和盾故事，这就是一个悖论。类似的，比如说，存在不存在比任何数都大的数？显然这也是一个悖论。于是人们找到了一个这样的悖论，说明不可能存在一个能判断程序会否停机的程序，见延伸阅读。因此，大家也就不要奢望有个程序能找到所有的Bug了。</a:t>
            </a:r>
            <a:endParaRPr dirty="0">
              <a:sym typeface="+mn-ea"/>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effectLst/>
              </a:rPr>
              <a:t>人类感知信息靠的是感知器官以及大脑的分析。但是也有一些东西是我们感知不到的，如：紫外线、红外线、基本粒子与电磁波等等；还有一些我们看不到的地方，例如在汽车驾驶的盲区，我们无从得知是否存在障碍物；我们也看不到油箱里面有多少油。因此需要制造各种仪器，借助工具来感知它们的存在。</a:t>
            </a:r>
            <a:endParaRPr dirty="0">
              <a:effectLst/>
            </a:endParaRPr>
          </a:p>
          <a:p>
            <a:endParaRPr dirty="0">
              <a:effectLst/>
            </a:endParaRPr>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作为自动装置的计算机和作为自动装置的汽车有什么联系呢？图灵机可以用来表达自动控制的过程，进而构造出自动执行的程序。有人证明，图灵机还可以表示为一种等价的有限状态自动机（Finite State Machine，FSM）。</a:t>
            </a:r>
            <a:endParaRPr lang="zh-CN" altLang="en-US" dirty="0"/>
          </a:p>
          <a:p>
            <a:endParaRPr lang="zh-CN" altLang="en-US" dirty="0"/>
          </a:p>
          <a:p>
            <a:r>
              <a:rPr lang="zh-CN" altLang="en-US" dirty="0"/>
              <a:t>有限状态自动机也是一种抽象的计算模型。它拥有有限数量的状态，每个状态可以迁移到零个或多个状态，具体从当前状态迁移到哪个状态是由输入字串（动作命令）决定的，如上图所示。</a:t>
            </a:r>
            <a:endParaRPr lang="zh-CN" altLang="en-US" dirty="0"/>
          </a:p>
          <a:p>
            <a:endParaRPr lang="zh-CN" altLang="en-US" dirty="0"/>
          </a:p>
          <a:p>
            <a:r>
              <a:rPr lang="zh-CN" altLang="en-US" dirty="0"/>
              <a:t>上图是一个为控制汽车而设计的有限状态自动机。汽车一开始处于“静止”（q0）状态。输入“+1”后转成“慢”，再输入“+1”转成“正常”状态，如果在“慢”状态下输入“-1”则转成“停”状态……。我们可以用一个矩阵表示状态的转移规则，见上表。</a:t>
            </a:r>
            <a:endParaRPr lang="zh-CN" altLang="en-US" dirty="0"/>
          </a:p>
          <a:p>
            <a:endParaRPr lang="zh-CN" altLang="en-US" dirty="0"/>
          </a:p>
          <a:p>
            <a:r>
              <a:rPr lang="zh-CN" altLang="en-US" dirty="0"/>
              <a:t>这个表格与前面的图是等价的。这里面的状态与图灵机中的状态是一样的，表格记录了状态之间的变换规则，相当于图灵机中的程序，而输入则相当于图灵机纸带中的符号。由此，我们可以体会到计算机作为一种自动控制系统的本质，也能进一步体会到计算思维中抽象和变换的含义。</a:t>
            </a:r>
            <a:endParaRPr lang="zh-CN" altLang="en-US" dirty="0"/>
          </a:p>
          <a:p>
            <a:endParaRPr lang="zh-CN" altLang="en-US" dirty="0"/>
          </a:p>
          <a:p>
            <a:r>
              <a:rPr lang="zh-CN" altLang="en-US" dirty="0"/>
              <a:t>关于自动机理论将来大家可以从算法或编译相关的课程中深入学习。</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章中，我们多次谈到了系统，例如控制系统。所谓系统是指若干相互联系、相互作用的部分形成的整体，它们共同完成一个功能。在过去，我们看计算机关注的是中央处理器、内存、接口等等单一的部分，如果用系统的眼光来看，计算机应该是由这些部分加上其他内容构成的一个整体，我们称之为计算机系统。</a:t>
            </a:r>
            <a:endParaRPr lang="zh-CN" altLang="en-US" dirty="0"/>
          </a:p>
          <a:p>
            <a:endParaRPr lang="zh-CN" altLang="en-US" dirty="0"/>
          </a:p>
          <a:p>
            <a:r>
              <a:rPr lang="zh-CN" altLang="en-US" dirty="0"/>
              <a:t>从宏观来讲，计算机系统是一个软硬件协调配合的整体，如上图。</a:t>
            </a:r>
            <a:endParaRPr lang="zh-CN" altLang="en-US" dirty="0"/>
          </a:p>
          <a:p>
            <a:endParaRPr lang="zh-CN" altLang="en-US" dirty="0"/>
          </a:p>
          <a:p>
            <a:r>
              <a:rPr lang="zh-CN" altLang="en-US" dirty="0"/>
              <a:t>其中硬件还可以进一步细分为主机和外部设备，外部设备可以细分成输入、输出和存储设备；软件可以细分为系统软件和应用软件。系统软件是运行在底层、用于管理系统资源并为上层应用软件提供支持的软件总称；而应用软件是运行在系统软件的上层，供最终用户使用的软件产品（应用软件的用户大多数不是计算机的专业人员）。当然这种分类十分粗糙，根据需要还能构建更完善的分类体系。</a:t>
            </a:r>
            <a:endParaRPr lang="zh-CN" altLang="en-US" dirty="0"/>
          </a:p>
          <a:p>
            <a:endParaRPr lang="zh-CN" altLang="en-US" dirty="0"/>
          </a:p>
          <a:p>
            <a:r>
              <a:rPr lang="zh-CN" altLang="en-US" dirty="0"/>
              <a:t>系统的观念也是计算思维的一个重要部分。一个单一的部件作用很有限，如果能够把各部分通过网络或其他方式组织成一个整体，就能具备更强大的功能，解决复杂的问题。</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为止，我们介绍的计算机都是通用的计算机（注：严格说应该是通用计算机系统，为方便起见，我们仍称其为通用计算机），它们可以适合大多数用途，特别是日常的办公和事务处理。通用计算机虽然可以用在大多数应用场合，但是用于控制会不太方便。</a:t>
            </a:r>
            <a:endParaRPr lang="zh-CN" altLang="en-US" dirty="0"/>
          </a:p>
          <a:p>
            <a:endParaRPr lang="zh-CN" altLang="en-US" dirty="0"/>
          </a:p>
          <a:p>
            <a:r>
              <a:rPr lang="zh-CN" altLang="en-US" dirty="0"/>
              <a:t>首先，通用计算机的体积比较大，无法用在一些设备仪器之中，其次有些功能对于自动控制来说并不需要，例如显示器和打印机等等。是否还有其他种类的计算机可用呢？</a:t>
            </a:r>
            <a:endParaRPr lang="zh-CN" altLang="en-US" dirty="0"/>
          </a:p>
          <a:p>
            <a:endParaRPr lang="zh-CN" altLang="en-US" dirty="0"/>
          </a:p>
          <a:p>
            <a:r>
              <a:rPr lang="zh-CN" altLang="en-US" dirty="0"/>
              <a:t>在自动控制领域，用得比较多的是专用计算机系统（简称为专用计算机）。专用计算机是专为解决某一特定问题而设计制造的计算机。它一般拥有固定的存储程序。上图中例举了几种常见的专用计算机。</a:t>
            </a:r>
            <a:endParaRPr lang="zh-CN" altLang="en-US" dirty="0"/>
          </a:p>
          <a:p>
            <a:endParaRPr lang="zh-CN" altLang="en-US" dirty="0"/>
          </a:p>
          <a:p>
            <a:r>
              <a:rPr lang="zh-CN" altLang="en-US" dirty="0">
                <a:sym typeface="+mn-ea"/>
              </a:rPr>
              <a:t>上图中，</a:t>
            </a:r>
            <a:r>
              <a:rPr lang="en-US" altLang="zh-CN" dirty="0">
                <a:sym typeface="+mn-ea"/>
              </a:rPr>
              <a:t>第一个是工业用计算机，常作为工业控制器，能够在粉尘、烟雾、高/低温、潮湿、震动、腐蚀等条件较差的环境中可靠运行。第二个是加固型个人计算机，它不怕振动、摔打，便于携带，常用于战场等极端环境中。第三个是电子收银机，专用于超市或零售点的收款，带有顾客显示屏、票据打印机和钞箱等等。</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还有一种专用计算机，称为单片微型计算机（简称单片机）或微控制器。参见图4-12。单片机或微控制器是制作在一块电路（或芯片）上的计算机。它包括中央处理器、数据存储器、程序存储器，定时/计数器，各种输入/输出接口和时钟电路。可独立工作。单片机的应用非常广泛，例如电机控制、条码阅读器、消费类电子、游戏设备、电话、空调、楼宇安全与门禁控制、工业控制与自动化，以及白色家电（如洗衣机和微波炉）等等。</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dirty="0"/>
              <a:t>在专用计算机中，还有一种嵌入式计算机，可以植入到某个对象系统中，实现对宿主系统的智能化控制。例如，可以将微型计算机经电气加固、机械加固，并配置各种外围接口电路，安装到大型舰船中，构成自动驾驶仪或轮机状态监测系统。嵌入式计算机有三个基本特点，即：可嵌入性和专用性，另外有着计算机的全部或部分功能。</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近年生产的汽车，一般都会带有中央控制系统，这就是嵌入到汽车内部的计算机和外围电路。图</a:t>
            </a:r>
            <a:r>
              <a:rPr lang="en-US" altLang="zh-CN" dirty="0"/>
              <a:t>1-2</a:t>
            </a:r>
            <a:r>
              <a:rPr lang="zh-CN" altLang="en-US" dirty="0"/>
              <a:t>就是一种嵌入到自动驾驶汽车中的计算机。</a:t>
            </a:r>
            <a:endParaRPr lang="zh-CN" altLang="en-US" dirty="0"/>
          </a:p>
          <a:p>
            <a:endParaRPr lang="zh-CN" altLang="en-US" dirty="0"/>
          </a:p>
          <a:p>
            <a:r>
              <a:rPr lang="zh-CN" altLang="en-US" dirty="0"/>
              <a:t>再例如，数码照相机里面也有一个嵌入式的计算机，用于控制快门、光圈，以及图像的编码保存等等。如图</a:t>
            </a:r>
            <a:r>
              <a:rPr lang="en-US" altLang="zh-CN" dirty="0"/>
              <a:t>4</a:t>
            </a:r>
            <a:r>
              <a:rPr lang="zh-CN" altLang="en-US" dirty="0"/>
              <a:t>所示。</a:t>
            </a:r>
            <a:endParaRPr lang="zh-CN" altLang="en-US" dirty="0"/>
          </a:p>
          <a:p>
            <a:endParaRPr lang="zh-CN" altLang="en-US" dirty="0"/>
          </a:p>
          <a:p>
            <a:r>
              <a:rPr lang="zh-CN" altLang="en-US" dirty="0"/>
              <a:t>嵌入式系统还常做到眼镜、腕表和服装之中，帮助记录、查询或传送数据，或者帮助采集心跳、血压等健康数据用于健康监测。这类系统还有一个名称，叫做穿戴式计算机，它使计算机无所不在、随时随地地为我们服务。见图</a:t>
            </a:r>
            <a:r>
              <a:rPr lang="en-US" altLang="zh-CN" dirty="0"/>
              <a:t>3</a:t>
            </a:r>
            <a:r>
              <a:rPr lang="zh-CN" altLang="en-US" dirty="0"/>
              <a:t>、</a:t>
            </a:r>
            <a:r>
              <a:rPr lang="en-US" altLang="zh-CN" dirty="0"/>
              <a:t>5</a:t>
            </a:r>
            <a:r>
              <a:rPr lang="zh-CN" altLang="en-US" dirty="0"/>
              <a:t>、</a:t>
            </a:r>
            <a:r>
              <a:rPr lang="en-US" altLang="zh-CN" dirty="0"/>
              <a:t>6</a:t>
            </a:r>
            <a:r>
              <a:rPr lang="zh-CN" altLang="en-US"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回到前面说的自动驾驶，有一个最难解决的问题，就是如何实现汽车安全避障。汽车要能够成功避开障碍物，受很多因素影响，例如：</a:t>
            </a:r>
            <a:endParaRPr lang="zh-CN" altLang="en-US" dirty="0"/>
          </a:p>
          <a:p>
            <a:r>
              <a:rPr lang="zh-CN" altLang="en-US" dirty="0"/>
              <a:t>障碍物有多远——决定我们用多大的力道踩刹车。</a:t>
            </a:r>
            <a:endParaRPr lang="zh-CN" altLang="en-US" dirty="0"/>
          </a:p>
          <a:p>
            <a:r>
              <a:rPr lang="zh-CN" altLang="en-US" dirty="0"/>
              <a:t>障碍物是什么——决定我们是否需要避让。</a:t>
            </a:r>
            <a:endParaRPr lang="zh-CN" altLang="en-US" dirty="0"/>
          </a:p>
          <a:p>
            <a:r>
              <a:rPr lang="zh-CN" altLang="en-US" dirty="0"/>
              <a:t>障碍物是静止的还是活动的——决定下一个时刻我们应该采取什么动作。</a:t>
            </a:r>
            <a:endParaRPr lang="zh-CN" altLang="en-US" dirty="0"/>
          </a:p>
          <a:p>
            <a:r>
              <a:rPr lang="zh-CN" altLang="en-US" dirty="0"/>
              <a:t>……</a:t>
            </a:r>
            <a:endParaRPr lang="zh-CN" altLang="en-US" dirty="0"/>
          </a:p>
          <a:p>
            <a:r>
              <a:rPr lang="zh-CN" altLang="en-US" dirty="0">
                <a:sym typeface="+mn-ea"/>
              </a:rPr>
              <a:t>这些信息都要能够实时感知，迅速处理并做出决策。一般的响应时间仅有几毫秒。拿100千米/小时速度行驶的车辆来说，每毫秒会移动28cm，数据处理带来的分秒延迟都是致命的。另外驾驶汽车远比驾驶飞机复杂。当一架A380空中客车以自动飞行模式从伦敦飞往纽约时，需要处理的数据大约是2.5MB，而一辆自动驾驶汽车则至少需要处理45TB的数据。因此，自动驾驶对于感知设备、计算机以及通信网络都是不小的挑战，这些难关至今都未完全攻克。</a:t>
            </a:r>
            <a:endParaRPr lang="zh-CN" altLang="en-US" dirty="0">
              <a:sym typeface="+mn-ea"/>
            </a:endParaRPr>
          </a:p>
          <a:p>
            <a:endParaRPr lang="zh-CN" altLang="en-US" dirty="0">
              <a:sym typeface="+mn-ea"/>
            </a:endParaRPr>
          </a:p>
          <a:p>
            <a:r>
              <a:rPr lang="zh-CN" altLang="en-US" dirty="0">
                <a:sym typeface="+mn-ea"/>
              </a:rPr>
              <a:t>障碍物识别的基础是机器视觉和模式识别。</a:t>
            </a:r>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自动驾驶汽车使用视频摄像头和雷达传感器来了解周围的路况，并结合采集的高精度地图实现导航和控制。</a:t>
            </a:r>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自动驾驶汽车除了能够躲避障碍物之外，还应该能够自动计算行驶路径，这就需要用到导航系统。导航系统有一个接收卫星定位信号的装置，例如接收北斗或者GPS信号，得到汽车的位置坐标，然后结合地图，分析当前位置到目标位置的最佳路线（如最短路径、最快路径或者收费最少的路径）。这需要用到图和最短路径算法，同学们将来在“离散数学”和“数据结构与算法”等课程中将深入学习这些知识。</a:t>
            </a:r>
            <a:endParaRPr lang="zh-CN" altLang="en-US"/>
          </a:p>
          <a:p>
            <a:endParaRPr lang="zh-CN" altLang="en-US"/>
          </a:p>
          <a:p>
            <a:r>
              <a:rPr lang="zh-CN" altLang="en-US"/>
              <a:t>另外，自动驾驶骑车还需要保持汽车最佳的运行状态，并能够智能地诊断故障。这就需要汽车电子的帮助。近十几年，汽车电子方兴未艾，成为一个朝阳产业。汽车电子是汽车电子控制装置的总称，包括发动机控制系统、底盘控制系统和车身电子控制系统等。汽车电子最重要的作用是提高汽车的安全性、舒适性、经济性和娱乐性。由传感器、微处理器、执行器等数十甚至上百个电子元器件组成。例如能够在紧急状态下抬高或降低车身，避免颠覆；又如能够根据路况、载重，自动调节油门，达到最省油的目的。</a:t>
            </a:r>
            <a:endParaRPr lang="zh-CN" altLang="en-US"/>
          </a:p>
          <a:p>
            <a:endParaRPr lang="zh-CN" altLang="en-US"/>
          </a:p>
          <a:p>
            <a:r>
              <a:rPr lang="zh-CN" altLang="en-US"/>
              <a:t>目前自动驾驶汽车的研究正方兴未艾。国际汽车工程师协会（SAE）按照自动化程度定义了6个级别，0级代表无自动驾驶能力，6级代表完全自动驾驶能力。目前国内外最多能够达到4-5级的水平，一些复杂情况还需要进行人为干预。但是随着计算能力的提高和人工智能的发展，自动驾驶已经走进了我们的生活。今天，我们在一些路段已经可以看到无人送货车在道路上行驶，销售的汽车上带有越来越多的自动驾驶功能，自动驾驶的安全性已经大大超过了人类驾驶的水平。</a:t>
            </a:r>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人类先天就有获取的信息的能力。据统计，人类获取的信息有</a:t>
            </a:r>
            <a:endParaRPr lang="en-US" altLang="zh-CN" dirty="0"/>
          </a:p>
          <a:p>
            <a:r>
              <a:rPr lang="en-US" altLang="zh-CN" dirty="0"/>
              <a:t>75%</a:t>
            </a:r>
            <a:r>
              <a:rPr lang="zh-CN" altLang="en-US" dirty="0"/>
              <a:t>是从视觉得到的；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10%</a:t>
            </a:r>
            <a:r>
              <a:rPr lang="zh-CN" altLang="en-US" dirty="0"/>
              <a:t>是从听觉得到的；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5%</a:t>
            </a:r>
            <a:r>
              <a:rPr lang="zh-CN" altLang="en-US" dirty="0"/>
              <a:t>是从触觉得到的；</a:t>
            </a:r>
            <a:endParaRPr lang="en-US" altLang="zh-CN" dirty="0"/>
          </a:p>
          <a:p>
            <a:r>
              <a:rPr lang="en-US" altLang="zh-CN" dirty="0"/>
              <a:t>5%</a:t>
            </a:r>
            <a:r>
              <a:rPr lang="zh-CN" altLang="en-US" dirty="0"/>
              <a:t>是从嗅觉得到的；</a:t>
            </a:r>
            <a:endParaRPr lang="en-US" altLang="zh-CN" dirty="0"/>
          </a:p>
          <a:p>
            <a:r>
              <a:rPr lang="zh-CN" altLang="en-US" dirty="0"/>
              <a:t>还有</a:t>
            </a:r>
            <a:r>
              <a:rPr lang="en-US" altLang="zh-CN" dirty="0"/>
              <a:t>5%</a:t>
            </a:r>
            <a:r>
              <a:rPr lang="zh-CN" altLang="en-US" dirty="0"/>
              <a:t>是从味觉得到的。</a:t>
            </a:r>
            <a:endParaRPr lang="en-US" altLang="zh-CN" dirty="0"/>
          </a:p>
          <a:p>
            <a:r>
              <a:rPr lang="zh-CN" altLang="en-US" dirty="0"/>
              <a:t>这么说可能不准确。因为听说有人会有第六感觉，第六感觉能给我们带来多少信息还不得而知。</a:t>
            </a:r>
            <a:endParaRPr lang="en-US" altLang="zh-CN" dirty="0"/>
          </a:p>
          <a:p>
            <a:endParaRPr lang="en-US" altLang="zh-CN" dirty="0"/>
          </a:p>
          <a:p>
            <a:r>
              <a:rPr dirty="0">
                <a:effectLst/>
                <a:sym typeface="+mn-ea"/>
              </a:rPr>
              <a:t>如果说人通过五官感知信息，那么计算机靠什么来感知信息呢？</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自动驾驶需要借助物联网。物联网是基于传</a:t>
            </a:r>
            <a:r>
              <a:rPr lang="zh-CN" altLang="en-US" dirty="0">
                <a:sym typeface="+mn-ea"/>
              </a:rPr>
              <a:t>统电信网等信息承载</a:t>
            </a:r>
            <a:r>
              <a:rPr lang="zh-CN" altLang="en-US" dirty="0" smtClean="0">
                <a:sym typeface="+mn-ea"/>
              </a:rPr>
              <a:t>体，让</a:t>
            </a:r>
            <a:r>
              <a:rPr lang="zh-CN" altLang="en-US" dirty="0">
                <a:sym typeface="+mn-ea"/>
              </a:rPr>
              <a:t>所有能够被独立寻址的普通物理对象实现互联互通的</a:t>
            </a:r>
            <a:r>
              <a:rPr lang="zh-CN" altLang="en-US" dirty="0" smtClean="0">
                <a:sym typeface="+mn-ea"/>
              </a:rPr>
              <a:t>网络。</a:t>
            </a:r>
            <a:endParaRPr lang="zh-CN" altLang="en-US" dirty="0" smtClean="0">
              <a:sym typeface="+mn-ea"/>
            </a:endParaRPr>
          </a:p>
          <a:p>
            <a:endParaRPr lang="zh-CN" altLang="en-US">
              <a:sym typeface="+mn-ea"/>
            </a:endParaRPr>
          </a:p>
          <a:p>
            <a:r>
              <a:rPr lang="zh-CN" altLang="en-US">
                <a:sym typeface="+mn-ea"/>
              </a:rPr>
              <a:t>自动驾驶需要进行大量的计算，特别是要在极短的时间内进行响应，对计算资源的需求量很大，对网络的安全性要求也很高。我们应该尽可能多地利用各种计算设备提供足够的算力。例如，驾驶员的手机、汽车内的嵌入式计算机，以及云端数据中心提供的服务等等。除此之外，我们需要有随时连通的高速网络，5G技术为此带来了便利。除了车载计算设备以外，我们还需要在路边（如信号灯或多功能灯杆的设备箱中）提供一些算力更强的计算设备提供协同计算的服务，称为边缘计算设备。另外，一个理想的做法是，让每一辆联网的车都可以彼此通信（这种网络称为车联网，是物联网的一种），这样交通便可以得到全面的优化。例如，交通控制系统一旦知道了每辆车的行驶目标，可以动态调整一些关键路径的交通信号灯时长，避免拥堵；当知道了某处有事故发生，可以为每辆车重新规划行驶路线，避开故障路段，等等。</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t>物联网可以使用物品上的电子标签，让传感器获得物品的相关信息。</a:t>
            </a: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t>这样，通过物联网就可以对机器、设备、人员进行集中管理、控制，也可以对家庭设备、汽车进行遥控，以及搜寻位置、防止物品被盗等各种应用。</a:t>
            </a: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dirty="0" smtClean="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t>共享单车是一种典型的物联网的应用。每个共享单车上都有一个无线模块，可以和用车人的手机相连，发送单车的标识、位置、车辆报修信息等等，管理中心可以一眼看到整个城市的车辆分布，使用情况，并抽调人力对有故障的单车进行检修，将过于集中的单车分散到其他区域。</a:t>
            </a:r>
            <a:endParaRPr lang="en-US" altLang="zh-CN" sz="1200" dirty="0" smtClean="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是通过传感器来感知信息的。传感器是可以感知声、光、电、速度、方向、温度、湿度、液位、压力、气味等物理量的设备。为了方便计算机处理，传感器一般把物理量转换为电信号或者数字信号以便发送给计算机。</a:t>
            </a:r>
            <a:endParaRPr lang="zh-CN" altLang="en-US" dirty="0"/>
          </a:p>
          <a:p>
            <a:endParaRPr lang="zh-CN" altLang="en-US" dirty="0"/>
          </a:p>
          <a:p>
            <a:r>
              <a:rPr lang="zh-CN" altLang="en-US" dirty="0"/>
              <a:t>根据信息载体种类的不同，传感器分为：</a:t>
            </a:r>
            <a:endParaRPr lang="en-US" altLang="zh-CN" dirty="0"/>
          </a:p>
          <a:p>
            <a:r>
              <a:rPr lang="zh-CN" altLang="en-US" dirty="0"/>
              <a:t>光电传感器（感知光线）；</a:t>
            </a:r>
            <a:endParaRPr lang="zh-CN" altLang="en-US" dirty="0"/>
          </a:p>
          <a:p>
            <a:r>
              <a:rPr lang="zh-CN" altLang="en-US" dirty="0"/>
              <a:t>拾音器（感知声音）；</a:t>
            </a:r>
            <a:endParaRPr lang="zh-CN" altLang="en-US" dirty="0"/>
          </a:p>
          <a:p>
            <a:r>
              <a:rPr lang="zh-CN" altLang="en-US" dirty="0"/>
              <a:t>测速器（感知速度）；</a:t>
            </a:r>
            <a:endParaRPr lang="zh-CN" altLang="en-US" dirty="0"/>
          </a:p>
          <a:p>
            <a:r>
              <a:rPr lang="en-US" altLang="zh-CN" dirty="0"/>
              <a:t>GPS（</a:t>
            </a:r>
            <a:r>
              <a:rPr lang="zh-CN" altLang="en-US" dirty="0"/>
              <a:t>感知位置</a:t>
            </a:r>
            <a:r>
              <a:rPr lang="en-US" altLang="zh-CN" dirty="0"/>
              <a:t>）</a:t>
            </a:r>
            <a:r>
              <a:rPr lang="zh-CN" altLang="en-US" dirty="0"/>
              <a:t>；</a:t>
            </a:r>
            <a:endParaRPr lang="en-US" altLang="zh-CN" dirty="0"/>
          </a:p>
          <a:p>
            <a:r>
              <a:rPr lang="zh-CN" altLang="en-US" dirty="0"/>
              <a:t>温</a:t>
            </a:r>
            <a:r>
              <a:rPr lang="en-US" altLang="zh-CN" dirty="0"/>
              <a:t>/</a:t>
            </a:r>
            <a:r>
              <a:rPr lang="zh-CN" altLang="en-US" dirty="0"/>
              <a:t>湿度传感器；</a:t>
            </a:r>
            <a:endParaRPr lang="zh-CN" altLang="en-US" dirty="0"/>
          </a:p>
          <a:p>
            <a:r>
              <a:rPr lang="zh-CN" altLang="en-US" dirty="0"/>
              <a:t>以及倾斜传感器</a:t>
            </a:r>
            <a:endParaRPr lang="en-US" altLang="zh-CN" dirty="0"/>
          </a:p>
          <a:p>
            <a:r>
              <a:rPr lang="zh-CN" altLang="en-US" dirty="0"/>
              <a:t>等等。</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在汽车里，各种传感器感知到的信息一般显示在仪表盘中，如</a:t>
            </a:r>
            <a:r>
              <a:rPr lang="zh-CN" altLang="en-US" dirty="0"/>
              <a:t>上图所示。</a:t>
            </a:r>
            <a:endParaRPr lang="zh-CN" altLang="en-US" dirty="0"/>
          </a:p>
          <a:p>
            <a:r>
              <a:rPr lang="zh-CN" altLang="en-US" dirty="0"/>
              <a:t>图中，左侧的是发动机转速表，显示发动机每分钟的转数，从中可以了解发动机的状况；中间和右边的是速度表和里程表，显示汽车行驶中每小时的公里数，以及总的行驶里程；下边的是水温表和油量表，从中可以了解水箱温度是否正常，燃油是否充足等等。</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dirty="0"/>
              <a:t>大家知道计算机只能处理数据，而这些传感器测得的一般是模拟量形式的电信号，需要转换成数据后计算机才能处理。</a:t>
            </a:r>
            <a:endParaRPr dirty="0"/>
          </a:p>
          <a:p>
            <a:endParaRPr dirty="0"/>
          </a:p>
          <a:p>
            <a:r>
              <a:rPr dirty="0"/>
              <a:t>对模拟量进行采样，转换成数字量的过程，称为模数转换（Analog to Digital, AD），反过来将数字量还原成模拟量，称为数模转换（Digital to Analog, DA）。这又体现了计算思维中的“变换”思维。</a:t>
            </a:r>
            <a:endParaRPr dirty="0"/>
          </a:p>
          <a:p>
            <a:endParaRPr dirty="0"/>
          </a:p>
          <a:p>
            <a:r>
              <a:rPr dirty="0"/>
              <a:t>模数转换需要用到采样。采样包含两个过程，一是每隔一段时间测量一次信号的大小，这称为采样；二是将测得的结果用数据表示并记录下来，这称为量化。</a:t>
            </a:r>
            <a:endParaRPr dirty="0"/>
          </a:p>
          <a:p>
            <a:endParaRPr dirty="0"/>
          </a:p>
          <a:p>
            <a:r>
              <a:rPr dirty="0"/>
              <a:t>现在我们仔细想一下，应该</a:t>
            </a:r>
            <a:r>
              <a:rPr lang="zh-CN" dirty="0"/>
              <a:t>多久测量一次结果呢？另外</a:t>
            </a:r>
            <a:r>
              <a:rPr dirty="0"/>
              <a:t>用多长的数据来记录测量的结果呢？</a:t>
            </a:r>
            <a:endParaRPr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dirty="0">
                <a:sym typeface="+mn-ea"/>
              </a:rPr>
              <a:t>第</a:t>
            </a:r>
            <a:r>
              <a:rPr lang="en-US" altLang="zh-CN" dirty="0">
                <a:sym typeface="+mn-ea"/>
              </a:rPr>
              <a:t>1</a:t>
            </a:r>
            <a:r>
              <a:rPr lang="en-US" altLang="zh-CN" dirty="0">
                <a:sym typeface="+mn-ea"/>
              </a:rPr>
              <a:t>个问题是，我们需要多久测量一次数据呢？或者说采样频率应该是多少呢（单位时间采样的次数称为采样频率）？显然测量得越频繁，得到的信息越丰富，但是同样会增加处理和存储数据的负担。例如，我们通过多次测量油量，能够了解汽车的油耗情况。当每分钟都量一下，就能得到几乎随时变化的油量了，显然这不太必要。我们一般习惯每百公里计算一次油耗，按汽车平均时速50公里/小时计算，差不多每两个小时测量一次就够了。而对声音信号进行采样时，要达到较高的质量需要用40KHz的采样频率，即每秒采样4万次，采样间隔需要细化到0.025毫秒（1/40000秒）。</a:t>
            </a:r>
            <a:endParaRPr lang="en-US" altLang="zh-CN" dirty="0">
              <a:sym typeface="+mn-ea"/>
            </a:endParaRPr>
          </a:p>
          <a:p>
            <a:endParaRPr dirty="0">
              <a:sym typeface="+mn-ea"/>
            </a:endParaRPr>
          </a:p>
          <a:p>
            <a:r>
              <a:rPr lang="zh-CN" altLang="en-US" dirty="0">
                <a:sym typeface="+mn-ea"/>
              </a:rPr>
              <a:t>第</a:t>
            </a:r>
            <a:r>
              <a:rPr lang="en-US" altLang="zh-CN" dirty="0">
                <a:sym typeface="+mn-ea"/>
              </a:rPr>
              <a:t>2</a:t>
            </a:r>
            <a:r>
              <a:rPr lang="en-US" altLang="zh-CN" dirty="0">
                <a:sym typeface="+mn-ea"/>
              </a:rPr>
              <a:t>个问题是，</a:t>
            </a:r>
            <a:r>
              <a:rPr dirty="0">
                <a:sym typeface="+mn-ea"/>
              </a:rPr>
              <a:t>用多长的数据来记录测量的结果呢？</a:t>
            </a:r>
            <a:endParaRPr dirty="0">
              <a:sym typeface="+mn-ea"/>
            </a:endParaRPr>
          </a:p>
          <a:p>
            <a:r>
              <a:rPr dirty="0">
                <a:sym typeface="+mn-ea"/>
              </a:rPr>
              <a:t>要把一个连续变化的量，比如温度，变换成离散的数字量，大家肯定会想到，用温度计去测量一下，然后记录一下温度表上的刻度，例如：36.5℃（大家在抗击新冠病毒期间天天要做的事）。这里有个问题，你确定你测得的体温就是36.5℃，而不是36.51℃，或36.5102℃？同学们肯定会说，体温表上的刻度只能精确到1位小数啊？另外，你这么较真，是不是应该量量体温，不会是发烧了吧？</a:t>
            </a:r>
            <a:endParaRPr dirty="0"/>
          </a:p>
          <a:p>
            <a:endParaRPr dirty="0"/>
          </a:p>
          <a:p>
            <a:r>
              <a:rPr dirty="0">
                <a:sym typeface="+mn-ea"/>
              </a:rPr>
              <a:t>这里，观察体温表记录测量数据的过程，称为量化，这是把模拟量转变成数字量的基本原理。当然这个过程不一定要让人来做，测量仪器就可以完成，事实上，防疫期间大家进出校门检测体温时，的确用的是电子设备而不是给每人发个温度计来测量。</a:t>
            </a:r>
            <a:endParaRPr dirty="0"/>
          </a:p>
          <a:p>
            <a:endParaRPr dirty="0"/>
          </a:p>
          <a:p>
            <a:r>
              <a:rPr dirty="0">
                <a:sym typeface="+mn-ea"/>
              </a:rPr>
              <a:t>量化阶段要考虑两个问题，一个问题是每次测量到底需要多精确，换句话说量化精度应该是多少呢（用来表示测量数据的比特数称为量化精度）？拿油量计来说，极端的情况，我们可以用一个比特来记录结果，这时最多会得到两种值：0和1。只能表示有油或者没油的状态。显然这个结果意义不大。我们需要更精确的结果，例如：油量还剩50%。因此，用1个比特来记录测量结果显然不行，那用2个比特呢？大家不难想象，这样得到的结果可能会是：100%、66%、33%、0%。还是不够理想，那我们干脆用两个字节表示油量呢？这样每个值的间隔会精确到：1/65536 = 0.0015%。然而这似乎没有必要。更重要的是，量化精度越高，带来的代价是数据量也越大，因为计算机每次要处理两个字节的数，既浪费存储空间，又浪费处理时间。因此我们需要选择一个合理的量化精度，我们不难推导出这个公式</a:t>
            </a:r>
            <a:r>
              <a:rPr lang="zh-CN" dirty="0">
                <a:sym typeface="+mn-ea"/>
              </a:rPr>
              <a:t>：</a:t>
            </a:r>
            <a:r>
              <a:rPr lang="en-US" altLang="zh-CN" dirty="0">
                <a:sym typeface="+mn-ea"/>
              </a:rPr>
              <a:t>L=2</a:t>
            </a:r>
            <a:r>
              <a:rPr lang="en-US" altLang="zh-CN" baseline="30000" dirty="0">
                <a:sym typeface="+mn-ea"/>
              </a:rPr>
              <a:t>N</a:t>
            </a:r>
            <a:endParaRPr lang="en-US" altLang="zh-CN" dirty="0">
              <a:sym typeface="+mn-ea"/>
            </a:endParaRPr>
          </a:p>
          <a:p>
            <a:endParaRPr lang="en-US" altLang="zh-CN" dirty="0">
              <a:sym typeface="+mn-ea"/>
            </a:endParaRPr>
          </a:p>
          <a:p>
            <a:r>
              <a:rPr lang="zh-CN" altLang="en-US" dirty="0">
                <a:sym typeface="+mn-ea"/>
              </a:rPr>
              <a:t>我们也不难推导出</a:t>
            </a:r>
            <a:r>
              <a:rPr lang="zh-CN" altLang="en-US">
                <a:sym typeface="+mn-ea"/>
              </a:rPr>
              <a:t>每秒采样的数据量的公式：</a:t>
            </a:r>
            <a:r>
              <a:rPr lang="en-US" altLang="zh-CN">
                <a:sym typeface="+mn-ea"/>
              </a:rPr>
              <a:t>D=F</a:t>
            </a:r>
            <a:r>
              <a:rPr lang="en-US" altLang="zh-CN">
                <a:latin typeface="Arial" panose="020B0604020202020204" pitchFamily="34" charset="0"/>
                <a:sym typeface="+mn-ea"/>
              </a:rPr>
              <a:t>×</a:t>
            </a:r>
            <a:r>
              <a:rPr lang="en-US" altLang="zh-CN">
                <a:sym typeface="+mn-ea"/>
              </a:rPr>
              <a:t>N / 8 (B/s)</a:t>
            </a:r>
            <a:endParaRPr lang="en-US" altLang="zh-CN"/>
          </a:p>
          <a:p>
            <a:r>
              <a:rPr lang="zh-CN" altLang="en-US" dirty="0">
                <a:sym typeface="+mn-ea"/>
              </a:rPr>
              <a:t>注意，这里的单位是字节。</a:t>
            </a:r>
            <a:endParaRPr lang="en-US" altLang="zh-CN" dirty="0">
              <a:sym typeface="+mn-ea"/>
            </a:endParaRPr>
          </a:p>
          <a:p>
            <a:endParaRPr lang="en-US" altLang="zh-CN" dirty="0">
              <a:sym typeface="+mn-e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怎样把传感器得到的测量数据送给计算机处理呢？这需要用到计算机上的一种特殊部件——接口。</a:t>
            </a:r>
            <a:endParaRPr lang="zh-CN" altLang="en-US" dirty="0"/>
          </a:p>
          <a:p>
            <a:endParaRPr lang="zh-CN" altLang="en-US" dirty="0"/>
          </a:p>
          <a:p>
            <a:r>
              <a:rPr lang="zh-CN" altLang="en-US" dirty="0"/>
              <a:t>所谓计算机接口就是计算机主机系统与外部设备之间进行信息交换的通道。一般由接口电路、连接器（连接电缆）和接口软件组成。传感器的数据通过接口，一般会暂时放到计算机中的寄存器或某些存储单元之中，供程序进一步访问处理。</a:t>
            </a:r>
            <a:endParaRPr lang="zh-CN" altLang="en-US" dirty="0"/>
          </a:p>
          <a:p>
            <a:endParaRPr lang="zh-CN" altLang="en-US" dirty="0"/>
          </a:p>
          <a:p>
            <a:r>
              <a:rPr lang="zh-CN" altLang="en-US" dirty="0">
                <a:sym typeface="+mn-ea"/>
              </a:rPr>
              <a:t>接口有很多种类。</a:t>
            </a:r>
            <a:endParaRPr lang="zh-CN" altLang="en-US" dirty="0">
              <a:sym typeface="+mn-ea"/>
            </a:endParaRPr>
          </a:p>
          <a:p>
            <a:endParaRPr lang="zh-CN" altLang="en-US" dirty="0"/>
          </a:p>
          <a:p>
            <a:r>
              <a:rPr lang="zh-CN" altLang="en-US" dirty="0"/>
              <a:t>按传输介质分，可以分为有线和无线接口。例如，有线的网络接口（RJ45）和无线的网络接口。所以接口不一定都有接驳器件和连线。按使用场所分，可以分为内部接口（如PCI）和外部接口（如USB），前者主要用于主机内部连接的设备，后者主要用于主机外部相连的设备。</a:t>
            </a:r>
            <a:endParaRPr lang="zh-CN" altLang="en-US" dirty="0"/>
          </a:p>
        </p:txBody>
      </p:sp>
      <p:sp>
        <p:nvSpPr>
          <p:cNvPr id="4" name="灯片编号占位符 3"/>
          <p:cNvSpPr>
            <a:spLocks noGrp="1"/>
          </p:cNvSpPr>
          <p:nvPr>
            <p:ph type="sldNum" sz="quarter" idx="10"/>
          </p:nvPr>
        </p:nvSpPr>
        <p:spPr/>
        <p:txBody>
          <a:bodyPr/>
          <a:lstStyle/>
          <a:p>
            <a:fld id="{C54B2203-D4CF-48AB-8EF6-54195B969538}"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dirty="0">
                <a:sym typeface="+mn-ea"/>
              </a:rPr>
              <a:t>按工作方式分，可以分成串行接口（如RS485）和并行接口（如IEEE 1284）。串行接口在数据传送时，在数据线中是逐个比特按顺序传送的。并行接口一般有一排电缆，可以同时传送多个比特，例如同时传送一个字节。它们各自有其优缺点。</a:t>
            </a:r>
            <a:endParaRPr lang="zh-CN" altLang="en-US" dirty="0"/>
          </a:p>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bwMode="auto">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990600"/>
            <a:ext cx="7772400" cy="1371600"/>
          </a:xfrm>
        </p:spPr>
        <p:txBody>
          <a:bodyPr/>
          <a:lstStyle>
            <a:lvl1pPr>
              <a:defRPr sz="4000" baseline="0">
                <a:solidFill>
                  <a:srgbClr val="C00000"/>
                </a:solidFill>
              </a:defRPr>
            </a:lvl1pPr>
          </a:lstStyle>
          <a:p>
            <a:r>
              <a:rPr lang="zh-CN" altLang="en-US"/>
              <a:t>单击此处编辑母版标题样式</a:t>
            </a:r>
            <a:endParaRPr lang="zh-CN" altLang="zh-CN" dirty="0"/>
          </a:p>
        </p:txBody>
      </p:sp>
      <p:sp>
        <p:nvSpPr>
          <p:cNvPr id="2051" name="Rectangle 3"/>
          <p:cNvSpPr>
            <a:spLocks noGrp="1" noChangeArrowheads="1"/>
          </p:cNvSpPr>
          <p:nvPr>
            <p:ph type="subTitle" idx="1"/>
          </p:nvPr>
        </p:nvSpPr>
        <p:spPr>
          <a:xfrm>
            <a:off x="1447800" y="3429000"/>
            <a:ext cx="7010400" cy="1600200"/>
          </a:xfrm>
        </p:spPr>
        <p:txBody>
          <a:bodyPr/>
          <a:lstStyle>
            <a:lvl1pPr marL="0" indent="0">
              <a:buFont typeface="Wingdings" panose="05000000000000000000" pitchFamily="2" charset="2"/>
              <a:buNone/>
              <a:defRPr sz="2800" baseline="0">
                <a:solidFill>
                  <a:srgbClr val="002060"/>
                </a:solidFill>
              </a:defRPr>
            </a:lvl1pPr>
          </a:lstStyle>
          <a:p>
            <a:r>
              <a:rPr lang="zh-CN" altLang="en-US"/>
              <a:t>单击此处编辑母版副标题样式</a:t>
            </a:r>
            <a:endParaRPr lang="zh-CN" dirty="0"/>
          </a:p>
        </p:txBody>
      </p:sp>
      <p:sp>
        <p:nvSpPr>
          <p:cNvPr id="2052" name="Rectangle 4"/>
          <p:cNvSpPr>
            <a:spLocks noGrp="1" noChangeArrowheads="1"/>
          </p:cNvSpPr>
          <p:nvPr>
            <p:ph type="dt" sz="half" idx="2"/>
          </p:nvPr>
        </p:nvSpPr>
        <p:spPr>
          <a:xfrm>
            <a:off x="685800" y="6248400"/>
            <a:ext cx="1905000" cy="457200"/>
          </a:xfrm>
        </p:spPr>
        <p:txBody>
          <a:bodyPr/>
          <a:lstStyle>
            <a:lvl1pPr>
              <a:defRPr/>
            </a:lvl1pPr>
          </a:lstStyle>
          <a:p>
            <a:fld id="{E9420B6A-C557-4AB5-AC2B-130A82A7564B}" type="datetimeFigureOut">
              <a:rPr lang="zh-CN" altLang="en-US" smtClean="0"/>
            </a:fld>
            <a:endParaRPr lang="zh-CN" altLang="en-US"/>
          </a:p>
        </p:txBody>
      </p:sp>
      <p:sp>
        <p:nvSpPr>
          <p:cNvPr id="2053" name="Rectangle 5"/>
          <p:cNvSpPr>
            <a:spLocks noGrp="1" noChangeArrowheads="1"/>
          </p:cNvSpPr>
          <p:nvPr>
            <p:ph type="ftr" sz="quarter" idx="3"/>
          </p:nvPr>
        </p:nvSpPr>
        <p:spPr>
          <a:xfrm>
            <a:off x="3124200" y="6248400"/>
            <a:ext cx="2895600" cy="457200"/>
          </a:xfrm>
        </p:spPr>
        <p:txBody>
          <a:bodyPr/>
          <a:lstStyle>
            <a:lvl1pPr>
              <a:defRPr/>
            </a:lvl1pPr>
          </a:lstStyle>
          <a:p>
            <a:endParaRPr lang="zh-CN" altLang="en-US"/>
          </a:p>
        </p:txBody>
      </p:sp>
      <p:sp>
        <p:nvSpPr>
          <p:cNvPr id="2054" name="Rectangle 6"/>
          <p:cNvSpPr>
            <a:spLocks noGrp="1" noChangeArrowheads="1"/>
          </p:cNvSpPr>
          <p:nvPr>
            <p:ph type="sldNum" sz="quarter" idx="4"/>
          </p:nvPr>
        </p:nvSpPr>
        <p:spPr>
          <a:xfrm>
            <a:off x="6553200" y="6248400"/>
            <a:ext cx="1905000" cy="457200"/>
          </a:xfrm>
        </p:spPr>
        <p:txBody>
          <a:bodyPr/>
          <a:lstStyle>
            <a:lvl1pPr>
              <a:defRPr/>
            </a:lvl1pPr>
          </a:lstStyle>
          <a:p>
            <a:fld id="{AF024E67-F1D9-49E4-9750-8ABF3067320A}" type="slidenum">
              <a:rPr lang="zh-CN" altLang="en-US" smtClean="0"/>
            </a:fld>
            <a:endParaRPr lang="zh-CN" altLang="en-US"/>
          </a:p>
        </p:txBody>
      </p:sp>
      <p:sp>
        <p:nvSpPr>
          <p:cNvPr id="2055" name="AutoShape 7"/>
          <p:cNvSpPr>
            <a:spLocks noChangeArrowheads="1"/>
          </p:cNvSpPr>
          <p:nvPr/>
        </p:nvSpPr>
        <p:spPr bwMode="auto">
          <a:xfrm>
            <a:off x="685800" y="2393950"/>
            <a:ext cx="7772400" cy="109538"/>
          </a:xfrm>
          <a:custGeom>
            <a:avLst/>
            <a:gdLst>
              <a:gd name="G0" fmla="+- 618 0 0"/>
              <a:gd name="T0" fmla="*/ 0 w 1000"/>
              <a:gd name="T1" fmla="*/ 0 h 1000"/>
              <a:gd name="T2" fmla="*/ 0 w 1000"/>
              <a:gd name="T3" fmla="*/ 0 h 1000"/>
              <a:gd name="T4" fmla="*/ 0 w 1000"/>
              <a:gd name="T5" fmla="*/ 0 h 1000"/>
              <a:gd name="T6" fmla="*/ 0 w 1000"/>
              <a:gd name="T7" fmla="*/ 0 h 1000"/>
              <a:gd name="T8" fmla="*/ 0 w 1000"/>
              <a:gd name="T9" fmla="*/ 0 h 1000"/>
              <a:gd name="T10" fmla="*/ 0 w 1000"/>
              <a:gd name="T11" fmla="*/ 0 h 1000"/>
              <a:gd name="T12" fmla="*/ 3163 w 1000"/>
              <a:gd name="T13" fmla="*/ 3163 h 1000"/>
              <a:gd name="T14" fmla="*/ 18437 w 1000"/>
              <a:gd name="T15" fmla="*/ 18437 h 1000"/>
            </a:gdLst>
            <a:ahLst/>
            <a:cxnLst>
              <a:cxn ang="0">
                <a:pos x="T0" y="T1"/>
              </a:cxn>
              <a:cxn ang="0">
                <a:pos x="T2" y="T3"/>
              </a:cxn>
              <a:cxn ang="0">
                <a:pos x="T4" y="T5"/>
              </a:cxn>
              <a:cxn ang="0">
                <a:pos x="T6" y="T7"/>
              </a:cxn>
              <a:cxn ang="0">
                <a:pos x="T8" y="T9"/>
              </a:cxn>
              <a:cxn ang="0">
                <a:pos x="T10" y="T11"/>
              </a:cxn>
            </a:cxnLst>
            <a:rect l="T12" t="T13" r="T14" b="T15"/>
            <a:pathLst>
              <a:path w="1000" h="1000">
                <a:moveTo>
                  <a:pt x="0" y="0"/>
                </a:moveTo>
                <a:lnTo>
                  <a:pt x="618" y="0"/>
                </a:lnTo>
                <a:lnTo>
                  <a:pt x="618" y="1000"/>
                </a:lnTo>
                <a:lnTo>
                  <a:pt x="0" y="1000"/>
                </a:lnTo>
                <a:close/>
              </a:path>
              <a:path w="1000" h="1000">
                <a:moveTo>
                  <a:pt x="0" y="0"/>
                </a:moveTo>
                <a:lnTo>
                  <a:pt x="1000" y="0"/>
                </a:lnTo>
              </a:path>
            </a:pathLst>
          </a:custGeom>
          <a:solidFill>
            <a:schemeClr val="accent2"/>
          </a:solidFill>
          <a:ln w="9525" cmpd="sng">
            <a:solidFill>
              <a:schemeClr val="accent2"/>
            </a:solidFill>
            <a:miter lim="800000"/>
          </a:ln>
          <a:effectLst/>
        </p:spPr>
        <p:txBody>
          <a:bodyPr/>
          <a:lstStyle/>
          <a:p>
            <a:endParaRPr lang="en-US">
              <a:ea typeface="宋体" panose="02010600030101010101" pitchFamily="2" charset="-122"/>
            </a:endParaRPr>
          </a:p>
        </p:txBody>
      </p:sp>
    </p:spTree>
  </p:cSld>
  <p:clrMapOvr>
    <a:masterClrMapping/>
  </p:clrMapOvr>
  <p:transition/>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73838" y="304800"/>
            <a:ext cx="2001837" cy="57150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566738" y="304800"/>
            <a:ext cx="5854700" cy="57150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lvl1pPr>
              <a:defRPr baseline="0">
                <a:solidFill>
                  <a:srgbClr val="002060"/>
                </a:solidFill>
              </a:defRPr>
            </a:lvl1pPr>
            <a:lvl2pPr>
              <a:defRPr baseline="0">
                <a:solidFill>
                  <a:srgbClr val="002060"/>
                </a:solidFill>
              </a:defRPr>
            </a:lvl2pPr>
            <a:lvl3pPr>
              <a:defRPr baseline="0">
                <a:solidFill>
                  <a:srgbClr val="002060"/>
                </a:solidFill>
              </a:defRPr>
            </a:lvl3pPr>
            <a:lvl4pPr>
              <a:defRPr baseline="0">
                <a:solidFill>
                  <a:srgbClr val="002060"/>
                </a:solidFill>
              </a:defRPr>
            </a:lvl4pPr>
            <a:lvl5pPr>
              <a:defRPr baseline="0">
                <a:solidFill>
                  <a:srgbClr val="002060"/>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dirty="0"/>
          </a:p>
        </p:txBody>
      </p:sp>
      <p:sp>
        <p:nvSpPr>
          <p:cNvPr id="4" name="日期占位符 3"/>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solidFill>
                  <a:srgbClr val="FF0000"/>
                </a:solidFill>
              </a:defRPr>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5667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3438" y="1752600"/>
            <a:ext cx="3924300" cy="4267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8" name="页脚占位符 7"/>
          <p:cNvSpPr>
            <a:spLocks noGrp="1"/>
          </p:cNvSpPr>
          <p:nvPr>
            <p:ph type="ftr" sz="quarter" idx="11"/>
          </p:nvPr>
        </p:nvSpPr>
        <p:spPr/>
        <p:txBody>
          <a:bodyPr/>
          <a:lstStyle>
            <a:lvl1pPr>
              <a:defRPr/>
            </a:lvl1pPr>
          </a:lstStyle>
          <a:p>
            <a:endParaRPr lang="zh-CN" altLang="en-US"/>
          </a:p>
        </p:txBody>
      </p:sp>
      <p:sp>
        <p:nvSpPr>
          <p:cNvPr id="9" name="灯片编号占位符 8"/>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4" name="页脚占位符 3"/>
          <p:cNvSpPr>
            <a:spLocks noGrp="1"/>
          </p:cNvSpPr>
          <p:nvPr>
            <p:ph type="ftr" sz="quarter" idx="11"/>
          </p:nvPr>
        </p:nvSpPr>
        <p:spPr/>
        <p:txBody>
          <a:bodyPr/>
          <a:lstStyle>
            <a:lvl1pPr>
              <a:defRPr/>
            </a:lvl1pPr>
          </a:lstStyle>
          <a:p>
            <a:endParaRPr lang="zh-CN" altLang="en-US"/>
          </a:p>
        </p:txBody>
      </p:sp>
      <p:sp>
        <p:nvSpPr>
          <p:cNvPr id="5" name="灯片编号占位符 4"/>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showMasterSp="0">
  <p:cSld name="空白">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3" name="页脚占位符 2"/>
          <p:cNvSpPr>
            <a:spLocks noGrp="1"/>
          </p:cNvSpPr>
          <p:nvPr>
            <p:ph type="ftr" sz="quarter" idx="11"/>
          </p:nvPr>
        </p:nvSpPr>
        <p:spPr/>
        <p:txBody>
          <a:bodyPr/>
          <a:lstStyle>
            <a:lvl1pPr>
              <a:defRPr/>
            </a:lvl1pPr>
          </a:lstStyle>
          <a:p>
            <a:endParaRPr lang="zh-CN" altLang="en-US"/>
          </a:p>
        </p:txBody>
      </p:sp>
      <p:sp>
        <p:nvSpPr>
          <p:cNvPr id="4" name="灯片编号占位符 3"/>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lvl1pPr>
              <a:defRPr/>
            </a:lvl1pPr>
          </a:lstStyle>
          <a:p>
            <a:fld id="{E9420B6A-C557-4AB5-AC2B-130A82A7564B}" type="datetimeFigureOut">
              <a:rPr lang="zh-CN" altLang="en-US" smtClean="0"/>
            </a:fld>
            <a:endParaRPr lang="zh-CN" altLang="en-US"/>
          </a:p>
        </p:txBody>
      </p:sp>
      <p:sp>
        <p:nvSpPr>
          <p:cNvPr id="6" name="页脚占位符 5"/>
          <p:cNvSpPr>
            <a:spLocks noGrp="1"/>
          </p:cNvSpPr>
          <p:nvPr>
            <p:ph type="ftr" sz="quarter" idx="11"/>
          </p:nvPr>
        </p:nvSpPr>
        <p:spPr/>
        <p:txBody>
          <a:bodyPr/>
          <a:lstStyle>
            <a:lvl1pPr>
              <a:defRPr/>
            </a:lvl1pPr>
          </a:lstStyle>
          <a:p>
            <a:endParaRPr lang="zh-CN" altLang="en-US"/>
          </a:p>
        </p:txBody>
      </p:sp>
      <p:sp>
        <p:nvSpPr>
          <p:cNvPr id="7" name="灯片编号占位符 6"/>
          <p:cNvSpPr>
            <a:spLocks noGrp="1"/>
          </p:cNvSpPr>
          <p:nvPr>
            <p:ph type="sldNum" sz="quarter" idx="12"/>
          </p:nvPr>
        </p:nvSpPr>
        <p:spPr/>
        <p:txBody>
          <a:bodyPr/>
          <a:lstStyle>
            <a:lvl1pPr>
              <a:defRPr/>
            </a:lvl1pPr>
          </a:lstStyle>
          <a:p>
            <a:fld id="{AF024E67-F1D9-49E4-9750-8ABF3067320A}" type="slidenum">
              <a:rPr lang="zh-CN" altLang="en-US" smtClean="0"/>
            </a:fld>
            <a:endParaRPr lang="zh-CN" altLang="en-US"/>
          </a:p>
        </p:txBody>
      </p:sp>
    </p:spTree>
  </p:cSld>
  <p:clrMapOvr>
    <a:masterClrMapping/>
  </p:clrMapOvr>
  <p:transition/>
  <p:hf sldNum="0"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3.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1">
          <a:blip r:embed="rId12"/>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4675" y="304800"/>
            <a:ext cx="8001000" cy="1216025"/>
          </a:xfrm>
          <a:prstGeom prst="rect">
            <a:avLst/>
          </a:prstGeom>
          <a:noFill/>
          <a:ln w="9525">
            <a:noFill/>
            <a:miter lim="800000"/>
          </a:ln>
          <a:effectLst/>
        </p:spPr>
        <p:txBody>
          <a:bodyPr vert="horz" wrap="square" lIns="91440" tIns="45720" rIns="91440" bIns="45720" numCol="1" anchor="b" anchorCtr="0" compatLnSpc="1"/>
          <a:lstStyle/>
          <a:p>
            <a:pPr lvl="0"/>
            <a:r>
              <a:rPr lang="zh-CN" dirty="0"/>
              <a:t>单击此处编辑母版标题样式</a:t>
            </a:r>
            <a:endParaRPr lang="zh-CN" dirty="0"/>
          </a:p>
        </p:txBody>
      </p:sp>
      <p:sp>
        <p:nvSpPr>
          <p:cNvPr id="1027" name="Rectangle 3"/>
          <p:cNvSpPr>
            <a:spLocks noGrp="1" noChangeArrowheads="1"/>
          </p:cNvSpPr>
          <p:nvPr>
            <p:ph type="body" idx="1"/>
          </p:nvPr>
        </p:nvSpPr>
        <p:spPr bwMode="auto">
          <a:xfrm>
            <a:off x="566738" y="1752600"/>
            <a:ext cx="8001000" cy="4267200"/>
          </a:xfrm>
          <a:prstGeom prst="rect">
            <a:avLst/>
          </a:prstGeom>
          <a:noFill/>
          <a:ln w="9525">
            <a:noFill/>
            <a:miter lim="800000"/>
          </a:ln>
          <a:effectLst/>
        </p:spPr>
        <p:txBody>
          <a:bodyPr vert="horz" wrap="square" lIns="91440" tIns="45720" rIns="91440" bIns="45720" numCol="1" anchor="t" anchorCtr="0" compatLnSpc="1"/>
          <a:lstStyle/>
          <a:p>
            <a:pPr lvl="0"/>
            <a:r>
              <a:rPr lang="zh-CN" dirty="0"/>
              <a:t>单击此处编辑母版文本样式</a:t>
            </a:r>
            <a:endParaRPr lang="zh-CN" dirty="0"/>
          </a:p>
          <a:p>
            <a:pPr lvl="1"/>
            <a:r>
              <a:rPr lang="zh-CN" dirty="0"/>
              <a:t>第二级</a:t>
            </a:r>
            <a:endParaRPr lang="zh-CN" dirty="0"/>
          </a:p>
          <a:p>
            <a:pPr lvl="2"/>
            <a:r>
              <a:rPr lang="zh-CN" dirty="0"/>
              <a:t>第三级</a:t>
            </a:r>
            <a:endParaRPr lang="zh-CN" dirty="0"/>
          </a:p>
          <a:p>
            <a:pPr lvl="3"/>
            <a:r>
              <a:rPr lang="zh-CN" dirty="0"/>
              <a:t>第四级</a:t>
            </a:r>
            <a:endParaRPr lang="zh-CN" dirty="0"/>
          </a:p>
          <a:p>
            <a:pPr lvl="4"/>
            <a:r>
              <a:rPr lang="zh-CN" dirty="0"/>
              <a:t>第五级</a:t>
            </a:r>
            <a:endParaRPr lang="zh-CN" dirty="0"/>
          </a:p>
        </p:txBody>
      </p:sp>
      <p:sp>
        <p:nvSpPr>
          <p:cNvPr id="1028" name="AutoShape 4"/>
          <p:cNvSpPr>
            <a:spLocks noChangeArrowheads="1"/>
          </p:cNvSpPr>
          <p:nvPr/>
        </p:nvSpPr>
        <p:spPr bwMode="auto">
          <a:xfrm>
            <a:off x="609600" y="1566863"/>
            <a:ext cx="7958138" cy="109537"/>
          </a:xfrm>
          <a:custGeom>
            <a:avLst/>
            <a:gdLst>
              <a:gd name="G0" fmla="+- 585 0 0"/>
              <a:gd name="T0" fmla="*/ 0 w 1000"/>
              <a:gd name="T1" fmla="*/ 0 h 1000"/>
              <a:gd name="T2" fmla="*/ 0 w 1000"/>
              <a:gd name="T3" fmla="*/ 0 h 1000"/>
              <a:gd name="T4" fmla="*/ 0 w 1000"/>
              <a:gd name="T5" fmla="*/ 0 h 1000"/>
              <a:gd name="T6" fmla="*/ 0 w 1000"/>
              <a:gd name="T7" fmla="*/ 0 h 1000"/>
              <a:gd name="T8" fmla="*/ 0 w 1000"/>
              <a:gd name="T9" fmla="*/ 0 h 1000"/>
              <a:gd name="T10" fmla="*/ 0 w 1000"/>
              <a:gd name="T11" fmla="*/ 0 h 1000"/>
              <a:gd name="T12" fmla="*/ 3163 w 1000"/>
              <a:gd name="T13" fmla="*/ 3163 h 1000"/>
              <a:gd name="T14" fmla="*/ 18437 w 1000"/>
              <a:gd name="T15" fmla="*/ 18437 h 1000"/>
            </a:gdLst>
            <a:ahLst/>
            <a:cxnLst>
              <a:cxn ang="0">
                <a:pos x="T0" y="T1"/>
              </a:cxn>
              <a:cxn ang="0">
                <a:pos x="T2" y="T3"/>
              </a:cxn>
              <a:cxn ang="0">
                <a:pos x="T4" y="T5"/>
              </a:cxn>
              <a:cxn ang="0">
                <a:pos x="T6" y="T7"/>
              </a:cxn>
              <a:cxn ang="0">
                <a:pos x="T8" y="T9"/>
              </a:cxn>
              <a:cxn ang="0">
                <a:pos x="T10" y="T11"/>
              </a:cxn>
            </a:cxnLst>
            <a:rect l="T12" t="T13" r="T14" b="T15"/>
            <a:pathLst>
              <a:path w="1000" h="1000">
                <a:moveTo>
                  <a:pt x="0" y="0"/>
                </a:moveTo>
                <a:lnTo>
                  <a:pt x="585" y="0"/>
                </a:lnTo>
                <a:lnTo>
                  <a:pt x="585" y="1000"/>
                </a:lnTo>
                <a:lnTo>
                  <a:pt x="0" y="1000"/>
                </a:lnTo>
                <a:close/>
              </a:path>
              <a:path w="1000" h="1000">
                <a:moveTo>
                  <a:pt x="0" y="0"/>
                </a:moveTo>
                <a:lnTo>
                  <a:pt x="1000" y="0"/>
                </a:lnTo>
              </a:path>
            </a:pathLst>
          </a:custGeom>
          <a:solidFill>
            <a:schemeClr val="accent2"/>
          </a:solidFill>
          <a:ln w="9525" cmpd="sng">
            <a:solidFill>
              <a:schemeClr val="accent2"/>
            </a:solidFill>
            <a:miter lim="800000"/>
          </a:ln>
          <a:effectLst/>
        </p:spPr>
        <p:txBody>
          <a:bodyPr/>
          <a:lstStyle/>
          <a:p>
            <a:endParaRPr lang="en-US">
              <a:ea typeface="宋体" panose="02010600030101010101" pitchFamily="2" charset="-122"/>
            </a:endParaRPr>
          </a:p>
        </p:txBody>
      </p:sp>
      <p:sp>
        <p:nvSpPr>
          <p:cNvPr id="1029" name="Line 5"/>
          <p:cNvSpPr>
            <a:spLocks noChangeShapeType="1"/>
          </p:cNvSpPr>
          <p:nvPr/>
        </p:nvSpPr>
        <p:spPr bwMode="auto">
          <a:xfrm>
            <a:off x="609600" y="6172200"/>
            <a:ext cx="7924800" cy="0"/>
          </a:xfrm>
          <a:prstGeom prst="line">
            <a:avLst/>
          </a:prstGeom>
          <a:noFill/>
          <a:ln w="3175" cmpd="sng">
            <a:solidFill>
              <a:schemeClr val="accent2"/>
            </a:solidFill>
            <a:round/>
          </a:ln>
          <a:effectLst/>
        </p:spPr>
        <p:txBody>
          <a:bodyPr/>
          <a:lstStyle/>
          <a:p>
            <a:endParaRPr lang="zh-CN" altLang="en-US"/>
          </a:p>
        </p:txBody>
      </p:sp>
      <p:sp>
        <p:nvSpPr>
          <p:cNvPr id="1030" name="Rectangle 6"/>
          <p:cNvSpPr>
            <a:spLocks noGrp="1" noChangeArrowheads="1"/>
          </p:cNvSpPr>
          <p:nvPr>
            <p:ph type="dt" sz="half" idx="2"/>
          </p:nvPr>
        </p:nvSpPr>
        <p:spPr bwMode="auto">
          <a:xfrm>
            <a:off x="609600" y="6245225"/>
            <a:ext cx="1981200" cy="476250"/>
          </a:xfrm>
          <a:prstGeom prst="rect">
            <a:avLst/>
          </a:prstGeom>
          <a:noFill/>
          <a:ln w="9525">
            <a:noFill/>
            <a:miter lim="800000"/>
          </a:ln>
          <a:effectLst/>
        </p:spPr>
        <p:txBody>
          <a:bodyPr vert="horz" wrap="square" lIns="91440" tIns="45720" rIns="91440" bIns="45720" numCol="1" anchor="t" anchorCtr="0" compatLnSpc="1"/>
          <a:lstStyle>
            <a:lvl1pPr>
              <a:defRPr sz="1200">
                <a:latin typeface="+mn-lt"/>
                <a:ea typeface="+mn-ea"/>
              </a:defRPr>
            </a:lvl1pPr>
          </a:lstStyle>
          <a:p>
            <a:fld id="{E9420B6A-C557-4AB5-AC2B-130A82A7564B}" type="datetimeFigureOut">
              <a:rPr lang="zh-CN" altLang="en-US" smtClean="0"/>
            </a:fld>
            <a:endParaRPr lang="zh-CN" altLang="en-US"/>
          </a:p>
        </p:txBody>
      </p:sp>
      <p:sp>
        <p:nvSpPr>
          <p:cNvPr id="1031" name="Rectangle 7"/>
          <p:cNvSpPr>
            <a:spLocks noGrp="1" noChangeArrowheads="1"/>
          </p:cNvSpPr>
          <p:nvPr>
            <p:ph type="ftr" sz="quarter" idx="3"/>
          </p:nvPr>
        </p:nvSpPr>
        <p:spPr bwMode="auto">
          <a:xfrm>
            <a:off x="3124200" y="6245225"/>
            <a:ext cx="2895600" cy="476250"/>
          </a:xfrm>
          <a:prstGeom prst="rect">
            <a:avLst/>
          </a:prstGeom>
          <a:noFill/>
          <a:ln w="9525">
            <a:noFill/>
            <a:miter lim="800000"/>
          </a:ln>
          <a:effectLst/>
        </p:spPr>
        <p:txBody>
          <a:bodyPr vert="horz" wrap="square" lIns="91440" tIns="45720" rIns="91440" bIns="45720" numCol="1" anchor="t" anchorCtr="0" compatLnSpc="1"/>
          <a:lstStyle>
            <a:lvl1pPr algn="ctr">
              <a:defRPr sz="1200">
                <a:latin typeface="+mn-lt"/>
                <a:ea typeface="+mn-ea"/>
              </a:defRPr>
            </a:lvl1pPr>
          </a:lstStyle>
          <a:p>
            <a:endParaRPr lang="zh-CN" altLang="en-US"/>
          </a:p>
        </p:txBody>
      </p:sp>
      <p:sp>
        <p:nvSpPr>
          <p:cNvPr id="1032" name="Rectangle 8"/>
          <p:cNvSpPr>
            <a:spLocks noGrp="1" noChangeArrowheads="1"/>
          </p:cNvSpPr>
          <p:nvPr>
            <p:ph type="sldNum" sz="quarter" idx="4"/>
          </p:nvPr>
        </p:nvSpPr>
        <p:spPr bwMode="auto">
          <a:xfrm>
            <a:off x="6553200" y="6245225"/>
            <a:ext cx="1981200" cy="476250"/>
          </a:xfrm>
          <a:prstGeom prst="rect">
            <a:avLst/>
          </a:prstGeom>
          <a:noFill/>
          <a:ln w="9525">
            <a:noFill/>
            <a:miter lim="800000"/>
          </a:ln>
          <a:effectLst/>
        </p:spPr>
        <p:txBody>
          <a:bodyPr vert="horz" wrap="square" lIns="91440" tIns="45720" rIns="91440" bIns="45720" numCol="1" anchor="t" anchorCtr="0" compatLnSpc="1"/>
          <a:lstStyle>
            <a:lvl1pPr algn="r">
              <a:defRPr sz="1200">
                <a:latin typeface="+mn-lt"/>
                <a:ea typeface="+mn-ea"/>
              </a:defRPr>
            </a:lvl1pPr>
          </a:lstStyle>
          <a:p>
            <a:fld id="{AF024E67-F1D9-49E4-9750-8ABF3067320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ransition/>
  <p:hf sldNum="0" hdr="0" ftr="0" dt="0"/>
  <p:txStyles>
    <p:titleStyle>
      <a:lvl1pPr algn="l" rtl="0" eaLnBrk="1" fontAlgn="base" hangingPunct="1">
        <a:spcBef>
          <a:spcPct val="0"/>
        </a:spcBef>
        <a:spcAft>
          <a:spcPct val="0"/>
        </a:spcAft>
        <a:buSzPct val="100000"/>
        <a:defRPr sz="3800">
          <a:solidFill>
            <a:schemeClr val="tx2"/>
          </a:solidFill>
          <a:latin typeface="+mj-lt"/>
          <a:ea typeface="+mj-ea"/>
          <a:cs typeface="+mj-cs"/>
        </a:defRPr>
      </a:lvl1pPr>
      <a:lvl2pPr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2pPr>
      <a:lvl3pPr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3pPr>
      <a:lvl4pPr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4pPr>
      <a:lvl5pPr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5pPr>
      <a:lvl6pPr marL="457200"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6pPr>
      <a:lvl7pPr marL="914400"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7pPr>
      <a:lvl8pPr marL="1371600"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8pPr>
      <a:lvl9pPr marL="1828800" algn="l" rtl="0" eaLnBrk="1" fontAlgn="base" hangingPunct="1">
        <a:spcBef>
          <a:spcPct val="0"/>
        </a:spcBef>
        <a:spcAft>
          <a:spcPct val="0"/>
        </a:spcAft>
        <a:buSzPct val="100000"/>
        <a:defRPr sz="3800">
          <a:solidFill>
            <a:schemeClr val="tx2"/>
          </a:solidFill>
          <a:latin typeface="Verdana" panose="020B0604030504040204" pitchFamily="34" charset="0"/>
          <a:ea typeface="宋体" panose="02010600030101010101" pitchFamily="2" charset="-122"/>
        </a:defRPr>
      </a:lvl9pPr>
    </p:titleStyle>
    <p:bodyStyle>
      <a:lvl1pPr marL="469900" indent="-469900" algn="l" rtl="0" eaLnBrk="1" fontAlgn="base" hangingPunct="1">
        <a:spcBef>
          <a:spcPct val="20000"/>
        </a:spcBef>
        <a:spcAft>
          <a:spcPct val="0"/>
        </a:spcAft>
        <a:buClr>
          <a:schemeClr val="accent2"/>
        </a:buClr>
        <a:buSzPct val="100000"/>
        <a:buFont typeface="Wingdings" panose="05000000000000000000" pitchFamily="2" charset="2"/>
        <a:buChar char="o"/>
        <a:defRPr sz="3000">
          <a:solidFill>
            <a:srgbClr val="002060"/>
          </a:solidFill>
          <a:latin typeface="+mn-lt"/>
          <a:ea typeface="+mn-ea"/>
          <a:cs typeface="+mn-cs"/>
        </a:defRPr>
      </a:lvl1pPr>
      <a:lvl2pPr marL="906780" indent="-436880" algn="l" rtl="0" eaLnBrk="1" fontAlgn="base" hangingPunct="1">
        <a:spcBef>
          <a:spcPct val="20000"/>
        </a:spcBef>
        <a:spcAft>
          <a:spcPct val="0"/>
        </a:spcAft>
        <a:buClr>
          <a:schemeClr val="accent2"/>
        </a:buClr>
        <a:buSzPct val="100000"/>
        <a:buFont typeface="Wingdings" panose="05000000000000000000" pitchFamily="2" charset="2"/>
        <a:buChar char="n"/>
        <a:defRPr sz="2600">
          <a:solidFill>
            <a:srgbClr val="002060"/>
          </a:solidFill>
          <a:latin typeface="+mn-lt"/>
          <a:ea typeface="+mn-ea"/>
        </a:defRPr>
      </a:lvl2pPr>
      <a:lvl3pPr marL="1303655" indent="-395605" algn="l" rtl="0" eaLnBrk="1" fontAlgn="base" hangingPunct="1">
        <a:spcBef>
          <a:spcPct val="20000"/>
        </a:spcBef>
        <a:spcAft>
          <a:spcPct val="0"/>
        </a:spcAft>
        <a:buClr>
          <a:schemeClr val="accent2"/>
        </a:buClr>
        <a:buSzPct val="100000"/>
        <a:buFont typeface="Wingdings" panose="05000000000000000000" pitchFamily="2" charset="2"/>
        <a:buChar char="o"/>
        <a:defRPr sz="2300">
          <a:solidFill>
            <a:srgbClr val="002060"/>
          </a:solidFill>
          <a:latin typeface="+mn-lt"/>
          <a:ea typeface="+mn-ea"/>
        </a:defRPr>
      </a:lvl3pPr>
      <a:lvl4pPr marL="1692275" indent="-387350" algn="l" rtl="0" eaLnBrk="1" fontAlgn="base" hangingPunct="1">
        <a:spcBef>
          <a:spcPct val="20000"/>
        </a:spcBef>
        <a:spcAft>
          <a:spcPct val="0"/>
        </a:spcAft>
        <a:buClr>
          <a:schemeClr val="accent2"/>
        </a:buClr>
        <a:buSzPct val="100000"/>
        <a:buFont typeface="Wingdings" panose="05000000000000000000" pitchFamily="2" charset="2"/>
        <a:buChar char="n"/>
        <a:defRPr sz="2000">
          <a:solidFill>
            <a:srgbClr val="002060"/>
          </a:solidFill>
          <a:latin typeface="+mn-lt"/>
          <a:ea typeface="+mn-ea"/>
        </a:defRPr>
      </a:lvl4pPr>
      <a:lvl5pPr marL="20923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rgbClr val="002060"/>
          </a:solidFill>
          <a:latin typeface="+mn-lt"/>
          <a:ea typeface="+mn-ea"/>
        </a:defRPr>
      </a:lvl5pPr>
      <a:lvl6pPr marL="25495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6pPr>
      <a:lvl7pPr marL="30067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7pPr>
      <a:lvl8pPr marL="34639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8pPr>
      <a:lvl9pPr marL="39211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image" Target="../media/image11.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15.jpeg"/><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6.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jpe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microsoft.com/office/2007/relationships/hdphoto" Target="../media/image22.wdp"/><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23.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5.jpe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image" Target="../media/image27.jpeg"/></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image" Target="../media/image30.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image" Target="../media/image33.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39.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2.xml"/><Relationship Id="rId2" Type="http://schemas.openxmlformats.org/officeDocument/2006/relationships/image" Target="../media/image40.jpeg"/><Relationship Id="rId1" Type="http://schemas.openxmlformats.org/officeDocument/2006/relationships/tags" Target="../tags/tag1.xml"/></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tags" Target="../tags/tag2.xml"/></Relationships>
</file>

<file path=ppt/slides/_rels/slide32.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4.xml"/><Relationship Id="rId3" Type="http://schemas.microsoft.com/office/2007/relationships/hdphoto" Target="../media/image44.wdp"/><Relationship Id="rId2" Type="http://schemas.openxmlformats.org/officeDocument/2006/relationships/image" Target="../media/image43.png"/><Relationship Id="rId1" Type="http://schemas.openxmlformats.org/officeDocument/2006/relationships/image" Target="../media/image42.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46.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6.GI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8" name="标题 7"/>
          <p:cNvSpPr>
            <a:spLocks noGrp="1" noChangeArrowheads="1"/>
          </p:cNvSpPr>
          <p:nvPr>
            <p:ph type="ctrTitle"/>
          </p:nvPr>
        </p:nvSpPr>
        <p:spPr/>
        <p:txBody>
          <a:bodyPr/>
          <a:lstStyle/>
          <a:p>
            <a:r>
              <a:rPr lang="zh-CN" altLang="en-US">
                <a:sym typeface="+mn-ea"/>
              </a:rPr>
              <a:t>第</a:t>
            </a:r>
            <a:r>
              <a:rPr lang="en-US" altLang="zh-CN">
                <a:sym typeface="+mn-ea"/>
              </a:rPr>
              <a:t>4</a:t>
            </a:r>
            <a:r>
              <a:rPr lang="zh-CN" altLang="en-US">
                <a:sym typeface="+mn-ea"/>
              </a:rPr>
              <a:t>章</a:t>
            </a:r>
            <a:r>
              <a:rPr lang="en-US" altLang="zh-CN">
                <a:sym typeface="+mn-ea"/>
              </a:rPr>
              <a:t> </a:t>
            </a:r>
            <a:r>
              <a:rPr lang="zh-CN" altLang="en-US">
                <a:sym typeface="+mn-ea"/>
              </a:rPr>
              <a:t>计算机如何改变外部世界</a:t>
            </a:r>
            <a:endParaRPr lang="zh-CN" altLang="en-US">
              <a:sym typeface="+mn-ea"/>
            </a:endParaRPr>
          </a:p>
        </p:txBody>
      </p:sp>
      <p:sp>
        <p:nvSpPr>
          <p:cNvPr id="3" name="副标题 2"/>
          <p:cNvSpPr>
            <a:spLocks noGrp="1" noChangeArrowheads="1"/>
          </p:cNvSpPr>
          <p:nvPr>
            <p:ph type="subTitle" idx="1"/>
          </p:nvPr>
        </p:nvSpPr>
        <p:spPr>
          <a:xfrm>
            <a:off x="4281170" y="3015615"/>
            <a:ext cx="3107055" cy="2522855"/>
          </a:xfrm>
        </p:spPr>
        <p:txBody>
          <a:bodyPr/>
          <a:lstStyle/>
          <a:p>
            <a:pPr algn="l"/>
            <a:r>
              <a:rPr lang="zh-CN" altLang="en-US" sz="2400"/>
              <a:t>北京信息科技大学</a:t>
            </a:r>
            <a:r>
              <a:rPr lang="en-US" altLang="zh-CN" sz="2400"/>
              <a:t> </a:t>
            </a:r>
            <a:endParaRPr lang="en-US" altLang="zh-CN" sz="2400"/>
          </a:p>
          <a:p>
            <a:pPr algn="l"/>
            <a:r>
              <a:rPr lang="zh-CN" altLang="en-US" sz="2400"/>
              <a:t>计算机学院</a:t>
            </a:r>
            <a:endParaRPr lang="zh-CN" altLang="en-US" sz="2400"/>
          </a:p>
          <a:p>
            <a:pPr algn="l"/>
            <a:endParaRPr lang="zh-CN" altLang="en-US" sz="2400"/>
          </a:p>
          <a:p>
            <a:pPr algn="l"/>
            <a:r>
              <a:rPr lang="zh-CN" altLang="en-US" sz="2400"/>
              <a:t>李</a:t>
            </a:r>
            <a:r>
              <a:rPr lang="en-US" altLang="zh-CN" sz="2400"/>
              <a:t>  </a:t>
            </a:r>
            <a:r>
              <a:rPr lang="zh-CN" altLang="en-US" sz="2400"/>
              <a:t>宁</a:t>
            </a:r>
            <a:endParaRPr lang="zh-CN" altLang="en-US" sz="2400"/>
          </a:p>
          <a:p>
            <a:pPr algn="l"/>
            <a:r>
              <a:rPr lang="en-US" altLang="zh-CN" sz="2400"/>
              <a:t>2024.5</a:t>
            </a:r>
            <a:endParaRPr lang="en-US" altLang="zh-CN" sz="2400"/>
          </a:p>
        </p:txBody>
      </p:sp>
      <p:pic>
        <p:nvPicPr>
          <p:cNvPr id="2" name="图片 1"/>
          <p:cNvPicPr>
            <a:picLocks noChangeAspect="1"/>
          </p:cNvPicPr>
          <p:nvPr/>
        </p:nvPicPr>
        <p:blipFill>
          <a:blip r:embed="rId2"/>
          <a:stretch>
            <a:fillRect/>
          </a:stretch>
        </p:blipFill>
        <p:spPr>
          <a:xfrm>
            <a:off x="1353185" y="2858770"/>
            <a:ext cx="2102485" cy="2836545"/>
          </a:xfrm>
          <a:prstGeom prst="rect">
            <a:avLst/>
          </a:prstGeom>
        </p:spPr>
      </p:pic>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量化精度与采样频率</a:t>
            </a:r>
            <a:endParaRPr lang="zh-CN" altLang="en-US"/>
          </a:p>
        </p:txBody>
      </p:sp>
      <p:sp>
        <p:nvSpPr>
          <p:cNvPr id="3" name="内容占位符 2"/>
          <p:cNvSpPr>
            <a:spLocks noGrp="1"/>
          </p:cNvSpPr>
          <p:nvPr>
            <p:ph idx="1"/>
          </p:nvPr>
        </p:nvSpPr>
        <p:spPr/>
        <p:txBody>
          <a:bodyPr/>
          <a:p>
            <a:r>
              <a:rPr lang="zh-CN" altLang="en-US" sz="2800">
                <a:sym typeface="+mn-ea"/>
              </a:rPr>
              <a:t>【定义】采样频率：每秒采样的次数</a:t>
            </a:r>
            <a:r>
              <a:rPr lang="en-US" altLang="zh-CN" sz="2800">
                <a:sym typeface="+mn-ea"/>
              </a:rPr>
              <a:t>F</a:t>
            </a:r>
            <a:endParaRPr lang="zh-CN" altLang="en-US" sz="2800"/>
          </a:p>
          <a:p>
            <a:r>
              <a:rPr lang="zh-CN" altLang="en-US" sz="2800"/>
              <a:t>【定义】量化精度：每次测量数据的比特数</a:t>
            </a:r>
            <a:r>
              <a:rPr lang="en-US" altLang="zh-CN" sz="2800"/>
              <a:t>N</a:t>
            </a:r>
            <a:endParaRPr lang="zh-CN" altLang="en-US" sz="2800"/>
          </a:p>
          <a:p>
            <a:pPr marL="0" indent="457200">
              <a:buNone/>
            </a:pPr>
            <a:r>
              <a:rPr lang="zh-CN" altLang="en-US" sz="2800"/>
              <a:t>量化等级：L=2</a:t>
            </a:r>
            <a:r>
              <a:rPr lang="en-US" altLang="zh-CN" sz="2800" baseline="30000"/>
              <a:t>N</a:t>
            </a:r>
            <a:endParaRPr lang="zh-CN" altLang="en-US" sz="2800" baseline="30000"/>
          </a:p>
          <a:p>
            <a:pPr marL="457200" indent="-457200"/>
            <a:r>
              <a:rPr lang="zh-CN" altLang="en-US" sz="2800"/>
              <a:t>每秒采样的数据量</a:t>
            </a:r>
            <a:r>
              <a:rPr lang="en-US" altLang="zh-CN" sz="2800">
                <a:sym typeface="+mn-ea"/>
              </a:rPr>
              <a:t> (Bytes per second)</a:t>
            </a:r>
            <a:endParaRPr lang="zh-CN" altLang="en-US" sz="2800"/>
          </a:p>
          <a:p>
            <a:pPr marL="0" indent="457200">
              <a:buNone/>
            </a:pPr>
            <a:r>
              <a:rPr lang="en-US" altLang="zh-CN" sz="2800"/>
              <a:t>D=F</a:t>
            </a:r>
            <a:r>
              <a:rPr lang="en-US" altLang="zh-CN" sz="2800">
                <a:latin typeface="Arial" panose="020B0604020202020204" pitchFamily="34" charset="0"/>
              </a:rPr>
              <a:t>×</a:t>
            </a:r>
            <a:r>
              <a:rPr lang="en-US" altLang="zh-CN" sz="2800"/>
              <a:t>N / 8 (B/s)</a:t>
            </a:r>
            <a:endParaRPr lang="en-US" altLang="zh-CN" sz="28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传感器的数据如何送给计算机？</a:t>
            </a:r>
            <a:endParaRPr lang="zh-CN" altLang="en-US" dirty="0"/>
          </a:p>
        </p:txBody>
      </p:sp>
      <p:sp>
        <p:nvSpPr>
          <p:cNvPr id="3" name="内容占位符 2"/>
          <p:cNvSpPr>
            <a:spLocks noGrp="1"/>
          </p:cNvSpPr>
          <p:nvPr>
            <p:ph idx="1"/>
          </p:nvPr>
        </p:nvSpPr>
        <p:spPr/>
        <p:txBody>
          <a:bodyPr/>
          <a:lstStyle/>
          <a:p>
            <a:r>
              <a:rPr lang="zh-CN" altLang="en-US" sz="2800" dirty="0"/>
              <a:t>通过计算机与外界的接口实现的</a:t>
            </a:r>
            <a:endParaRPr lang="en-US" altLang="zh-CN" sz="2800" dirty="0"/>
          </a:p>
          <a:p>
            <a:r>
              <a:rPr lang="zh-CN" altLang="en-US" sz="2800" dirty="0"/>
              <a:t>什么是计算机接口？</a:t>
            </a:r>
            <a:endParaRPr lang="en-US" altLang="zh-CN" sz="2800" dirty="0"/>
          </a:p>
          <a:p>
            <a:pPr lvl="1"/>
            <a:r>
              <a:rPr lang="zh-CN" altLang="en-US" sz="2400" dirty="0"/>
              <a:t>【定义】完成计算机主机系统与外部设备之间信息交换的设施</a:t>
            </a:r>
            <a:endParaRPr lang="zh-CN" altLang="en-US" sz="2400" dirty="0"/>
          </a:p>
          <a:p>
            <a:pPr lvl="1"/>
            <a:r>
              <a:rPr lang="zh-CN" altLang="en-US" sz="2400" dirty="0"/>
              <a:t>一般由接口电路、连接器</a:t>
            </a:r>
            <a:r>
              <a:rPr lang="en-US" altLang="zh-CN" sz="2400" dirty="0"/>
              <a:t>（</a:t>
            </a:r>
            <a:r>
              <a:rPr lang="zh-CN" altLang="en-US" sz="2400" dirty="0"/>
              <a:t>连接电缆</a:t>
            </a:r>
            <a:r>
              <a:rPr lang="en-US" altLang="zh-CN" sz="2400" dirty="0"/>
              <a:t>）</a:t>
            </a:r>
            <a:r>
              <a:rPr lang="zh-CN" altLang="en-US" sz="2400" dirty="0"/>
              <a:t>和接口软件（程序）组成</a:t>
            </a:r>
            <a:endParaRPr lang="en-US" altLang="zh-CN" sz="2400" dirty="0"/>
          </a:p>
          <a:p>
            <a:r>
              <a:rPr lang="zh-CN" altLang="en-US" sz="2800" dirty="0"/>
              <a:t>接口的类型：</a:t>
            </a:r>
            <a:endParaRPr lang="en-US" altLang="zh-CN" sz="2800" dirty="0"/>
          </a:p>
          <a:p>
            <a:pPr lvl="1"/>
            <a:r>
              <a:rPr lang="zh-CN" altLang="en-US" sz="2400" dirty="0"/>
              <a:t>外部：串口（</a:t>
            </a:r>
            <a:r>
              <a:rPr lang="en-US" altLang="zh-CN" sz="2400" dirty="0"/>
              <a:t>RS232</a:t>
            </a:r>
            <a:r>
              <a:rPr lang="zh-CN" altLang="en-US" sz="2400" dirty="0"/>
              <a:t>，</a:t>
            </a:r>
            <a:r>
              <a:rPr lang="en-US" altLang="zh-CN" sz="2400" dirty="0"/>
              <a:t>USB</a:t>
            </a:r>
            <a:r>
              <a:rPr lang="zh-CN" altLang="en-US" sz="2400" dirty="0"/>
              <a:t>），并口（</a:t>
            </a:r>
            <a:r>
              <a:rPr lang="en-US" altLang="zh-CN" sz="2400" dirty="0"/>
              <a:t>IEEE 1284</a:t>
            </a:r>
            <a:r>
              <a:rPr lang="zh-CN" altLang="en-US" sz="2400" dirty="0"/>
              <a:t>），无线接口（蓝牙），网络接口（</a:t>
            </a:r>
            <a:r>
              <a:rPr lang="en-US" altLang="zh-CN" sz="2400" dirty="0"/>
              <a:t>RJ45</a:t>
            </a:r>
            <a:r>
              <a:rPr lang="zh-CN" altLang="en-US" sz="2400" dirty="0"/>
              <a:t>）</a:t>
            </a:r>
            <a:endParaRPr lang="en-US" altLang="zh-CN" sz="2400" dirty="0"/>
          </a:p>
          <a:p>
            <a:pPr lvl="1"/>
            <a:r>
              <a:rPr lang="zh-CN" altLang="en-US" sz="2400" dirty="0"/>
              <a:t>内部：</a:t>
            </a:r>
            <a:r>
              <a:rPr lang="en-US" altLang="zh-CN" sz="2400" dirty="0"/>
              <a:t>IDE</a:t>
            </a:r>
            <a:r>
              <a:rPr lang="zh-CN" altLang="en-US" sz="2400" dirty="0"/>
              <a:t>，</a:t>
            </a:r>
            <a:r>
              <a:rPr lang="en-US" altLang="zh-CN" sz="2400" dirty="0"/>
              <a:t>SCSI</a:t>
            </a:r>
            <a:endParaRPr lang="en-US" altLang="zh-CN"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串行接口与并行接口</a:t>
            </a:r>
            <a:endParaRPr lang="zh-CN" altLang="en-US"/>
          </a:p>
        </p:txBody>
      </p:sp>
      <p:pic>
        <p:nvPicPr>
          <p:cNvPr id="73" name="图片 73"/>
          <p:cNvPicPr>
            <a:picLocks noChangeAspect="1"/>
          </p:cNvPicPr>
          <p:nvPr/>
        </p:nvPicPr>
        <p:blipFill>
          <a:blip r:embed="rId1"/>
          <a:stretch>
            <a:fillRect/>
          </a:stretch>
        </p:blipFill>
        <p:spPr>
          <a:xfrm>
            <a:off x="956945" y="2309495"/>
            <a:ext cx="3815080" cy="1119505"/>
          </a:xfrm>
          <a:prstGeom prst="rect">
            <a:avLst/>
          </a:prstGeom>
        </p:spPr>
      </p:pic>
      <p:pic>
        <p:nvPicPr>
          <p:cNvPr id="79" name="图片 79"/>
          <p:cNvPicPr>
            <a:picLocks noChangeAspect="1"/>
          </p:cNvPicPr>
          <p:nvPr/>
        </p:nvPicPr>
        <p:blipFill>
          <a:blip r:embed="rId2"/>
          <a:stretch>
            <a:fillRect/>
          </a:stretch>
        </p:blipFill>
        <p:spPr>
          <a:xfrm>
            <a:off x="956945" y="3654425"/>
            <a:ext cx="3815080" cy="1769745"/>
          </a:xfrm>
          <a:prstGeom prst="rect">
            <a:avLst/>
          </a:prstGeom>
        </p:spPr>
      </p:pic>
      <p:pic>
        <p:nvPicPr>
          <p:cNvPr id="124202682" name="图片 124202682" descr="IMG_256"/>
          <p:cNvPicPr>
            <a:picLocks noChangeAspect="1"/>
          </p:cNvPicPr>
          <p:nvPr/>
        </p:nvPicPr>
        <p:blipFill>
          <a:blip r:embed="rId3" cstate="print">
            <a:extLst>
              <a:ext uri="{28A0092B-C50C-407E-A947-70E740481C1C}">
                <a14:useLocalDpi xmlns:a14="http://schemas.microsoft.com/office/drawing/2010/main" val="0"/>
              </a:ext>
            </a:extLst>
          </a:blip>
          <a:srcRect b="24000"/>
          <a:stretch>
            <a:fillRect/>
          </a:stretch>
        </p:blipFill>
        <p:spPr>
          <a:xfrm>
            <a:off x="5034280" y="2985770"/>
            <a:ext cx="3213100" cy="183134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2026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计算机接口</a:t>
            </a:r>
            <a:endParaRPr lang="zh-CN" altLang="en-US" dirty="0"/>
          </a:p>
        </p:txBody>
      </p:sp>
      <p:pic>
        <p:nvPicPr>
          <p:cNvPr id="81" name="图片 81" descr="https://pic1.zhimg.com/v2-3068615662df640be1d1a3c9445e2395_r.jpg?source=1940ef5c"/>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a:xfrm>
            <a:off x="4617085" y="2277745"/>
            <a:ext cx="3846830" cy="3027680"/>
          </a:xfrm>
          <a:prstGeom prst="rect">
            <a:avLst/>
          </a:prstGeom>
          <a:noFill/>
          <a:ln>
            <a:noFill/>
          </a:ln>
        </p:spPr>
      </p:pic>
      <p:pic>
        <p:nvPicPr>
          <p:cNvPr id="82" name="图片 8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260" y="2426970"/>
            <a:ext cx="4234180" cy="2588260"/>
          </a:xfrm>
          <a:prstGeom prst="rect">
            <a:avLst/>
          </a:prstGeom>
        </p:spPr>
      </p:pic>
    </p:spTree>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计算机通过接口可以连接的常用设备</a:t>
            </a:r>
            <a:endParaRPr lang="zh-CN" altLang="en-US" dirty="0"/>
          </a:p>
        </p:txBody>
      </p:sp>
      <p:sp>
        <p:nvSpPr>
          <p:cNvPr id="3" name="内容占位符 2"/>
          <p:cNvSpPr>
            <a:spLocks noGrp="1"/>
          </p:cNvSpPr>
          <p:nvPr>
            <p:ph sz="half" idx="1"/>
          </p:nvPr>
        </p:nvSpPr>
        <p:spPr/>
        <p:txBody>
          <a:bodyPr/>
          <a:lstStyle/>
          <a:p>
            <a:r>
              <a:rPr lang="zh-CN" altLang="en-US" dirty="0"/>
              <a:t>鼠标</a:t>
            </a:r>
            <a:endParaRPr lang="en-US" altLang="zh-CN" dirty="0"/>
          </a:p>
          <a:p>
            <a:pPr lvl="1"/>
            <a:r>
              <a:rPr lang="zh-CN" altLang="en-US" dirty="0"/>
              <a:t>接口（</a:t>
            </a:r>
            <a:r>
              <a:rPr lang="en-US" altLang="zh-CN" dirty="0"/>
              <a:t>PS2, USB</a:t>
            </a:r>
            <a:r>
              <a:rPr lang="zh-CN" altLang="en-US" dirty="0"/>
              <a:t>）</a:t>
            </a:r>
            <a:endParaRPr lang="en-US" altLang="zh-CN" dirty="0"/>
          </a:p>
          <a:p>
            <a:pPr lvl="1"/>
            <a:r>
              <a:rPr lang="zh-CN" altLang="en-US" dirty="0"/>
              <a:t>工作原理</a:t>
            </a:r>
            <a:endParaRPr lang="en-US" altLang="zh-CN" dirty="0"/>
          </a:p>
          <a:p>
            <a:r>
              <a:rPr lang="zh-CN" altLang="en-US" dirty="0"/>
              <a:t>键盘</a:t>
            </a:r>
            <a:endParaRPr lang="en-US" altLang="zh-CN" dirty="0"/>
          </a:p>
          <a:p>
            <a:pPr lvl="1"/>
            <a:r>
              <a:rPr lang="zh-CN" altLang="en-US" dirty="0"/>
              <a:t>接口（</a:t>
            </a:r>
            <a:r>
              <a:rPr lang="en-US" altLang="zh-CN" dirty="0"/>
              <a:t>PS2, USB</a:t>
            </a:r>
            <a:r>
              <a:rPr lang="zh-CN" altLang="en-US" dirty="0"/>
              <a:t>）</a:t>
            </a:r>
            <a:endParaRPr lang="en-US" altLang="zh-CN" dirty="0"/>
          </a:p>
          <a:p>
            <a:pPr lvl="1"/>
            <a:r>
              <a:rPr lang="zh-CN" altLang="en-US" dirty="0"/>
              <a:t>工作原理</a:t>
            </a:r>
            <a:endParaRPr lang="en-US" altLang="zh-CN" dirty="0"/>
          </a:p>
          <a:p>
            <a:r>
              <a:rPr lang="zh-CN" altLang="en-US" dirty="0"/>
              <a:t>显示器</a:t>
            </a:r>
            <a:endParaRPr lang="en-US" altLang="zh-CN" dirty="0"/>
          </a:p>
          <a:p>
            <a:pPr lvl="1"/>
            <a:r>
              <a:rPr lang="zh-CN" altLang="en-US" dirty="0"/>
              <a:t>接口（</a:t>
            </a:r>
            <a:r>
              <a:rPr lang="en-US" altLang="zh-CN" dirty="0"/>
              <a:t>VGA</a:t>
            </a:r>
            <a:r>
              <a:rPr lang="zh-CN" altLang="en-US" dirty="0"/>
              <a:t>）</a:t>
            </a:r>
            <a:endParaRPr lang="en-US" altLang="zh-CN" dirty="0"/>
          </a:p>
          <a:p>
            <a:pPr lvl="1"/>
            <a:r>
              <a:rPr lang="zh-CN" altLang="en-US" dirty="0"/>
              <a:t>工作原理</a:t>
            </a:r>
            <a:endParaRPr lang="en-US" altLang="zh-CN" dirty="0"/>
          </a:p>
        </p:txBody>
      </p:sp>
      <p:sp>
        <p:nvSpPr>
          <p:cNvPr id="4" name="内容占位符 3"/>
          <p:cNvSpPr>
            <a:spLocks noGrp="1"/>
          </p:cNvSpPr>
          <p:nvPr>
            <p:ph sz="half" idx="2"/>
          </p:nvPr>
        </p:nvSpPr>
        <p:spPr/>
        <p:txBody>
          <a:bodyPr/>
          <a:lstStyle/>
          <a:p>
            <a:r>
              <a:rPr lang="zh-CN" altLang="en-US" dirty="0"/>
              <a:t>打印机</a:t>
            </a:r>
            <a:endParaRPr lang="en-US" altLang="zh-CN" dirty="0"/>
          </a:p>
          <a:p>
            <a:pPr lvl="1"/>
            <a:r>
              <a:rPr lang="zh-CN" altLang="en-US" dirty="0"/>
              <a:t>接口（</a:t>
            </a:r>
            <a:r>
              <a:rPr lang="en-US" altLang="zh-CN" dirty="0"/>
              <a:t>SPP/EPP</a:t>
            </a:r>
            <a:r>
              <a:rPr lang="zh-CN" altLang="en-US" dirty="0"/>
              <a:t>，</a:t>
            </a:r>
            <a:r>
              <a:rPr lang="en-US" altLang="zh-CN" dirty="0"/>
              <a:t>USB</a:t>
            </a:r>
            <a:r>
              <a:rPr lang="zh-CN" altLang="en-US" dirty="0"/>
              <a:t>）</a:t>
            </a:r>
            <a:endParaRPr lang="en-US" altLang="zh-CN" dirty="0"/>
          </a:p>
          <a:p>
            <a:pPr lvl="1"/>
            <a:r>
              <a:rPr lang="zh-CN" altLang="en-US" dirty="0"/>
              <a:t>工作原理</a:t>
            </a:r>
            <a:endParaRPr lang="en-US" altLang="zh-CN" dirty="0"/>
          </a:p>
          <a:p>
            <a:r>
              <a:rPr lang="zh-CN" altLang="en-US" dirty="0"/>
              <a:t>摄像头</a:t>
            </a:r>
            <a:endParaRPr lang="en-US" altLang="zh-CN" dirty="0"/>
          </a:p>
          <a:p>
            <a:pPr lvl="1"/>
            <a:r>
              <a:rPr lang="zh-CN" altLang="en-US" dirty="0"/>
              <a:t>接口（</a:t>
            </a:r>
            <a:r>
              <a:rPr lang="en-US" altLang="zh-CN" dirty="0"/>
              <a:t>USB</a:t>
            </a:r>
            <a:r>
              <a:rPr lang="zh-CN" altLang="en-US" dirty="0"/>
              <a:t>）</a:t>
            </a:r>
            <a:endParaRPr lang="en-US" altLang="zh-CN" dirty="0"/>
          </a:p>
          <a:p>
            <a:pPr lvl="1"/>
            <a:r>
              <a:rPr lang="zh-CN" altLang="en-US" dirty="0"/>
              <a:t>工作原理</a:t>
            </a: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xEl>
                                              <p:pRg st="0" end="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1" end="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4" end="4"/>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控制</a:t>
            </a:r>
            <a:endParaRPr lang="zh-CN" altLang="en-US" dirty="0"/>
          </a:p>
        </p:txBody>
      </p:sp>
      <p:sp>
        <p:nvSpPr>
          <p:cNvPr id="3" name="内容占位符 2"/>
          <p:cNvSpPr>
            <a:spLocks noGrp="1"/>
          </p:cNvSpPr>
          <p:nvPr>
            <p:ph idx="1"/>
          </p:nvPr>
        </p:nvSpPr>
        <p:spPr/>
        <p:txBody>
          <a:bodyPr/>
          <a:lstStyle/>
          <a:p>
            <a:r>
              <a:rPr lang="zh-CN" altLang="en-US" dirty="0"/>
              <a:t>什么是控制？</a:t>
            </a:r>
            <a:endParaRPr lang="en-US" altLang="zh-CN" dirty="0"/>
          </a:p>
          <a:p>
            <a:pPr lvl="1"/>
            <a:r>
              <a:rPr lang="zh-CN" altLang="en-US" dirty="0"/>
              <a:t>【定义】为达到规定的目标，对设备或系统的工作特性所进行的调节或操作</a:t>
            </a:r>
            <a:endParaRPr lang="en-US" altLang="zh-CN" dirty="0"/>
          </a:p>
          <a:p>
            <a:r>
              <a:rPr lang="zh-CN" altLang="en-US" dirty="0"/>
              <a:t>计算机如何实现控制？</a:t>
            </a:r>
            <a:endParaRPr lang="en-US" altLang="zh-CN" dirty="0"/>
          </a:p>
          <a:p>
            <a:pPr lvl="1"/>
            <a:r>
              <a:rPr lang="zh-CN" altLang="en-US" dirty="0"/>
              <a:t>计算机查询接口得到的数据，由计算机程序计算后，决定输出什么样的控制数据</a:t>
            </a:r>
            <a:endParaRPr lang="en-US" altLang="zh-CN" dirty="0"/>
          </a:p>
          <a:p>
            <a:pPr lvl="1"/>
            <a:r>
              <a:rPr lang="zh-CN" altLang="en-US" dirty="0"/>
              <a:t>计算机产生的控制数据通过接口发送给控制器，控制器调节相应的设备或系统的工作状态（例如步进电机的角位移或线位移）</a:t>
            </a:r>
            <a:endParaRPr lang="en-US" altLang="zh-CN"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p>
            <a:r>
              <a:rPr lang="zh-CN" altLang="en-US"/>
              <a:t>步进电机小车</a:t>
            </a:r>
            <a:endParaRPr lang="zh-CN" altLang="en-US"/>
          </a:p>
        </p:txBody>
      </p:sp>
      <p:pic>
        <p:nvPicPr>
          <p:cNvPr id="63" name="图片 6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15000" y="1657350"/>
            <a:ext cx="2665730" cy="3005455"/>
          </a:xfrm>
          <a:prstGeom prst="rect">
            <a:avLst/>
          </a:prstGeom>
        </p:spPr>
      </p:pic>
      <p:pic>
        <p:nvPicPr>
          <p:cNvPr id="71" name="图片 71"/>
          <p:cNvPicPr>
            <a:picLocks noChangeAspect="1"/>
          </p:cNvPicPr>
          <p:nvPr/>
        </p:nvPicPr>
        <p:blipFill>
          <a:blip r:embed="rId2" cstate="print"/>
          <a:stretch>
            <a:fillRect/>
          </a:stretch>
        </p:blipFill>
        <p:spPr>
          <a:xfrm>
            <a:off x="4808855" y="4344670"/>
            <a:ext cx="1926590" cy="1588770"/>
          </a:xfrm>
          <a:prstGeom prst="rect">
            <a:avLst/>
          </a:prstGeom>
        </p:spPr>
      </p:pic>
      <p:pic>
        <p:nvPicPr>
          <p:cNvPr id="61" name="图片 61"/>
          <p:cNvPicPr>
            <a:picLocks noChangeAspect="1"/>
          </p:cNvPicPr>
          <p:nvPr/>
        </p:nvPicPr>
        <p:blipFill>
          <a:blip r:embed="rId3" cstate="print"/>
          <a:stretch>
            <a:fillRect/>
          </a:stretch>
        </p:blipFill>
        <p:spPr>
          <a:xfrm>
            <a:off x="705485" y="2416175"/>
            <a:ext cx="4266565" cy="280479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反馈</a:t>
            </a:r>
            <a:endParaRPr lang="zh-CN" altLang="en-US" dirty="0"/>
          </a:p>
        </p:txBody>
      </p:sp>
      <p:sp>
        <p:nvSpPr>
          <p:cNvPr id="3" name="内容占位符 2"/>
          <p:cNvSpPr>
            <a:spLocks noGrp="1"/>
          </p:cNvSpPr>
          <p:nvPr>
            <p:ph idx="1"/>
          </p:nvPr>
        </p:nvSpPr>
        <p:spPr>
          <a:xfrm>
            <a:off x="567055" y="1752600"/>
            <a:ext cx="7910830" cy="4267200"/>
          </a:xfrm>
        </p:spPr>
        <p:txBody>
          <a:bodyPr/>
          <a:lstStyle/>
          <a:p>
            <a:r>
              <a:rPr lang="zh-CN" altLang="en-US" sz="2400" dirty="0"/>
              <a:t>什么是反馈？</a:t>
            </a:r>
            <a:endParaRPr lang="en-US" altLang="zh-CN" sz="2400" dirty="0"/>
          </a:p>
          <a:p>
            <a:pPr marL="469900" lvl="1" indent="0">
              <a:buNone/>
            </a:pPr>
            <a:r>
              <a:rPr lang="zh-CN" altLang="en-US" sz="2000" dirty="0"/>
              <a:t>【定义】将系统的输出返回到输入端并以某种方式改变输入，进而影响系统功能的过程，即将输出量通过恰当的检测装置返回到输入端并与输入量进行比较的过程</a:t>
            </a:r>
            <a:endParaRPr lang="zh-CN" altLang="en-US" sz="20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97960" y="3256915"/>
            <a:ext cx="3079750" cy="2545080"/>
          </a:xfrm>
          <a:prstGeom prst="rect">
            <a:avLst/>
          </a:prstGeom>
        </p:spPr>
      </p:pic>
      <p:pic>
        <p:nvPicPr>
          <p:cNvPr id="78" name="图片 78"/>
          <p:cNvPicPr>
            <a:picLocks noChangeAspect="1"/>
          </p:cNvPicPr>
          <p:nvPr/>
        </p:nvPicPr>
        <p:blipFill>
          <a:blip r:embed="rId2" cstate="print"/>
          <a:stretch>
            <a:fillRect/>
          </a:stretch>
        </p:blipFill>
        <p:spPr>
          <a:xfrm>
            <a:off x="2048510" y="3392170"/>
            <a:ext cx="1695450" cy="24098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举例</a:t>
            </a:r>
            <a:endParaRPr lang="zh-CN" altLang="en-US" dirty="0"/>
          </a:p>
        </p:txBody>
      </p:sp>
      <p:sp>
        <p:nvSpPr>
          <p:cNvPr id="3" name="内容占位符 2"/>
          <p:cNvSpPr>
            <a:spLocks noGrp="1"/>
          </p:cNvSpPr>
          <p:nvPr>
            <p:ph idx="1"/>
          </p:nvPr>
        </p:nvSpPr>
        <p:spPr/>
        <p:txBody>
          <a:bodyPr/>
          <a:lstStyle/>
          <a:p>
            <a:r>
              <a:rPr lang="zh-CN" altLang="en-US" sz="2400" dirty="0"/>
              <a:t>如何自动控制汽车的速度？</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pPr marL="0" indent="0">
              <a:buNone/>
            </a:pPr>
            <a:endParaRPr lang="en-US" altLang="zh-CN" sz="2400" dirty="0"/>
          </a:p>
          <a:p>
            <a:pPr marL="0" indent="0">
              <a:buNone/>
            </a:pPr>
            <a:endParaRPr lang="en-US" altLang="zh-CN" sz="2400" dirty="0"/>
          </a:p>
          <a:p>
            <a:r>
              <a:rPr lang="zh-CN" altLang="en-US" sz="2400" dirty="0"/>
              <a:t>反馈</a:t>
            </a:r>
            <a:r>
              <a:rPr lang="en-US" altLang="zh-CN" sz="2400" dirty="0"/>
              <a:t>——</a:t>
            </a:r>
            <a:r>
              <a:rPr lang="zh-CN" altLang="en-US" sz="2400" dirty="0"/>
              <a:t>计算机不断把前一次控制的结果（当前速度）作为后一次控制程序的输入，影响后续的动作</a:t>
            </a:r>
            <a:endParaRPr lang="en-US" altLang="zh-CN" sz="2400" dirty="0"/>
          </a:p>
        </p:txBody>
      </p:sp>
      <p:graphicFrame>
        <p:nvGraphicFramePr>
          <p:cNvPr id="4" name="表格 3"/>
          <p:cNvGraphicFramePr>
            <a:graphicFrameLocks noGrp="1"/>
          </p:cNvGraphicFramePr>
          <p:nvPr/>
        </p:nvGraphicFramePr>
        <p:xfrm>
          <a:off x="1145628" y="2305531"/>
          <a:ext cx="7325710" cy="2665862"/>
        </p:xfrm>
        <a:graphic>
          <a:graphicData uri="http://schemas.openxmlformats.org/drawingml/2006/table">
            <a:tbl>
              <a:tblPr>
                <a:tableStyleId>{5C22544A-7EE6-4342-B048-85BDC9FD1C3A}</a:tableStyleId>
              </a:tblPr>
              <a:tblGrid>
                <a:gridCol w="7325710"/>
              </a:tblGrid>
              <a:tr h="2665862">
                <a:tc>
                  <a:txBody>
                    <a:bodyPr/>
                    <a:lstStyle/>
                    <a:p>
                      <a:r>
                        <a:rPr lang="en-US" altLang="zh-CN" dirty="0"/>
                        <a:t>1</a:t>
                      </a:r>
                      <a:r>
                        <a:rPr lang="zh-CN" altLang="en-US" dirty="0"/>
                        <a:t>：计算机通过接口获得速度传感器传来的当前行进速度</a:t>
                      </a:r>
                      <a:endParaRPr lang="en-US" altLang="zh-CN" dirty="0"/>
                    </a:p>
                    <a:p>
                      <a:r>
                        <a:rPr lang="zh-CN" altLang="en-US" dirty="0"/>
                        <a:t>      如果速度小于预设值</a:t>
                      </a:r>
                      <a:endParaRPr lang="en-US" altLang="zh-CN" dirty="0"/>
                    </a:p>
                    <a:p>
                      <a:r>
                        <a:rPr lang="en-US" altLang="zh-CN" dirty="0"/>
                        <a:t>              </a:t>
                      </a:r>
                      <a:r>
                        <a:rPr lang="zh-CN" altLang="en-US" dirty="0"/>
                        <a:t>产生加速指令</a:t>
                      </a:r>
                      <a:r>
                        <a:rPr lang="en-US" altLang="zh-CN" dirty="0"/>
                        <a:t>“+1”</a:t>
                      </a:r>
                      <a:endParaRPr lang="en-US" altLang="zh-CN" dirty="0"/>
                    </a:p>
                    <a:p>
                      <a:r>
                        <a:rPr lang="zh-CN" altLang="en-US" dirty="0"/>
                        <a:t>     </a:t>
                      </a:r>
                      <a:r>
                        <a:rPr lang="zh-CN" altLang="en-US" baseline="0" dirty="0"/>
                        <a:t> </a:t>
                      </a:r>
                      <a:r>
                        <a:rPr lang="zh-CN" altLang="en-US" dirty="0"/>
                        <a:t>如果速度大于预设值</a:t>
                      </a:r>
                      <a:endParaRPr lang="en-US" altLang="zh-CN" dirty="0"/>
                    </a:p>
                    <a:p>
                      <a:r>
                        <a:rPr lang="en-US" altLang="zh-CN" dirty="0"/>
                        <a:t>              </a:t>
                      </a:r>
                      <a:r>
                        <a:rPr lang="zh-CN" altLang="en-US" dirty="0"/>
                        <a:t>产生减速指令</a:t>
                      </a:r>
                      <a:r>
                        <a:rPr lang="en-US" altLang="zh-CN" dirty="0"/>
                        <a:t>“-1”</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      </a:t>
                      </a:r>
                      <a:r>
                        <a:rPr lang="zh-CN" altLang="en-US" dirty="0"/>
                        <a:t>如果速度等于预设值</a:t>
                      </a:r>
                      <a:endParaRPr lang="en-US" altLang="zh-CN" dirty="0"/>
                    </a:p>
                    <a:p>
                      <a:r>
                        <a:rPr lang="en-US" altLang="zh-CN" dirty="0"/>
                        <a:t>              </a:t>
                      </a:r>
                      <a:r>
                        <a:rPr lang="zh-CN" altLang="en-US" dirty="0"/>
                        <a:t>产生维持速度的指令</a:t>
                      </a:r>
                      <a:r>
                        <a:rPr lang="en-US" altLang="zh-CN" dirty="0"/>
                        <a:t>“0”</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a:t>      指令通过接口发送到油门</a:t>
                      </a:r>
                      <a:r>
                        <a:rPr lang="en-US" altLang="zh-CN" dirty="0"/>
                        <a:t>/</a:t>
                      </a:r>
                      <a:r>
                        <a:rPr lang="zh-CN" altLang="en-US" dirty="0"/>
                        <a:t>刹车控制器，达到改变速度的效果</a:t>
                      </a:r>
                      <a:endParaRPr lang="en-US" altLang="zh-CN" dirty="0"/>
                    </a:p>
                    <a:p>
                      <a:pPr marL="0" marR="0" indent="0" algn="l" defTabSz="914400" rtl="0" eaLnBrk="1" fontAlgn="auto" latinLnBrk="0" hangingPunct="1">
                        <a:lnSpc>
                          <a:spcPct val="100000"/>
                        </a:lnSpc>
                        <a:spcBef>
                          <a:spcPts val="0"/>
                        </a:spcBef>
                        <a:spcAft>
                          <a:spcPts val="0"/>
                        </a:spcAft>
                        <a:buClrTx/>
                        <a:buSzTx/>
                        <a:buFontTx/>
                        <a:buNone/>
                        <a:defRPr/>
                      </a:pPr>
                      <a:r>
                        <a:rPr lang="en-US" altLang="zh-CN" dirty="0"/>
                        <a:t>      </a:t>
                      </a:r>
                      <a:r>
                        <a:rPr lang="zh-CN" altLang="en-US" dirty="0"/>
                        <a:t>返回 </a:t>
                      </a:r>
                      <a:r>
                        <a:rPr lang="en-US" altLang="zh-CN" dirty="0"/>
                        <a:t>1 </a:t>
                      </a:r>
                      <a:r>
                        <a:rPr lang="zh-CN" altLang="en-US" dirty="0"/>
                        <a:t>继续</a:t>
                      </a:r>
                      <a:endParaRPr lang="zh-CN" altLang="en-US" dirty="0"/>
                    </a:p>
                  </a:txBody>
                  <a:tcPr/>
                </a:tc>
              </a:tr>
            </a:tbl>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计算思维之精确性与构造性</a:t>
            </a:r>
            <a:endParaRPr lang="zh-CN" altLang="en-US" dirty="0"/>
          </a:p>
        </p:txBody>
      </p:sp>
      <p:sp>
        <p:nvSpPr>
          <p:cNvPr id="3" name="内容占位符 2"/>
          <p:cNvSpPr>
            <a:spLocks noGrp="1"/>
          </p:cNvSpPr>
          <p:nvPr>
            <p:ph idx="1"/>
          </p:nvPr>
        </p:nvSpPr>
        <p:spPr/>
        <p:txBody>
          <a:bodyPr/>
          <a:lstStyle/>
          <a:p>
            <a:r>
              <a:rPr lang="zh-CN" altLang="en-US" dirty="0"/>
              <a:t>要点：精确地描述信息变换过程的操作序列，并构造性地解决问题</a:t>
            </a:r>
            <a:endParaRPr lang="en-US" altLang="zh-CN" dirty="0"/>
          </a:p>
          <a:p>
            <a:pPr lvl="1"/>
            <a:r>
              <a:rPr lang="zh-CN" altLang="en-US" dirty="0"/>
              <a:t>精确性：准确地定义问题所涉及的数字符号、操作和步骤，精确到比特级别</a:t>
            </a:r>
            <a:endParaRPr lang="en-US" altLang="zh-CN" dirty="0"/>
          </a:p>
          <a:p>
            <a:pPr lvl="1"/>
            <a:r>
              <a:rPr lang="zh-CN" altLang="en-US" dirty="0"/>
              <a:t>构造性：除了输入</a:t>
            </a:r>
            <a:r>
              <a:rPr lang="en-US" altLang="zh-CN" dirty="0"/>
              <a:t>/</a:t>
            </a:r>
            <a:r>
              <a:rPr lang="zh-CN" altLang="en-US" dirty="0"/>
              <a:t>输出以外，计算过程的所有步骤和操作能够在计算机中自动执行</a:t>
            </a:r>
            <a:endParaRPr lang="zh-CN" altLang="en-US" dirty="0"/>
          </a:p>
          <a:p>
            <a:pPr lvl="0"/>
            <a:r>
              <a:rPr lang="en-US" altLang="zh-CN" dirty="0"/>
              <a:t>计算机也是一个自动控制系统，</a:t>
            </a:r>
            <a:r>
              <a:rPr lang="zh-CN" altLang="en-US" dirty="0"/>
              <a:t>通过程序</a:t>
            </a:r>
            <a:r>
              <a:rPr lang="en-US" altLang="zh-CN" dirty="0"/>
              <a:t>自己控制自己</a:t>
            </a:r>
            <a:r>
              <a:rPr lang="zh-CN" altLang="en-US" dirty="0"/>
              <a:t>，可以永远循环下去（永动机）</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本章内容</a:t>
            </a:r>
            <a:endParaRPr lang="zh-CN" altLang="en-US"/>
          </a:p>
        </p:txBody>
      </p:sp>
      <p:sp>
        <p:nvSpPr>
          <p:cNvPr id="3" name="内容占位符 2"/>
          <p:cNvSpPr>
            <a:spLocks noGrp="1"/>
          </p:cNvSpPr>
          <p:nvPr>
            <p:ph idx="1"/>
          </p:nvPr>
        </p:nvSpPr>
        <p:spPr/>
        <p:txBody>
          <a:bodyPr/>
          <a:lstStyle/>
          <a:p>
            <a:r>
              <a:rPr lang="zh-CN" altLang="en-US"/>
              <a:t>计算机如何感知信息</a:t>
            </a:r>
            <a:endParaRPr lang="zh-CN" altLang="en-US"/>
          </a:p>
          <a:p>
            <a:r>
              <a:rPr lang="zh-CN" altLang="en-US"/>
              <a:t>传感器的数据如何传送给计算机</a:t>
            </a:r>
            <a:endParaRPr lang="zh-CN" altLang="en-US"/>
          </a:p>
          <a:p>
            <a:r>
              <a:rPr lang="zh-CN" altLang="en-US"/>
              <a:t>什么是控制和反馈</a:t>
            </a:r>
            <a:endParaRPr lang="zh-CN" altLang="en-US"/>
          </a:p>
          <a:p>
            <a:r>
              <a:rPr lang="zh-CN" altLang="en-US"/>
              <a:t>计算机是一个自动控制系统吗</a:t>
            </a:r>
            <a:endParaRPr lang="zh-CN" altLang="en-US"/>
          </a:p>
          <a:p>
            <a:r>
              <a:rPr lang="zh-CN" altLang="en-US"/>
              <a:t>汽车里的计算机有什么特点</a:t>
            </a:r>
            <a:endParaRPr lang="zh-CN" altLang="en-US"/>
          </a:p>
          <a:p>
            <a:r>
              <a:rPr lang="zh-CN" altLang="en-US"/>
              <a:t>计算机如何识别障碍物</a:t>
            </a:r>
            <a:endParaRPr lang="zh-CN" altLang="en-US"/>
          </a:p>
          <a:p>
            <a:r>
              <a:rPr lang="zh-CN" altLang="en-US"/>
              <a:t>自动驾驶需要哪些计算技术</a:t>
            </a:r>
            <a:endParaRPr lang="zh-CN" altLang="en-US"/>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图灵机</a:t>
            </a:r>
            <a:endParaRPr lang="zh-CN" altLang="en-US" dirty="0"/>
          </a:p>
        </p:txBody>
      </p:sp>
      <p:sp>
        <p:nvSpPr>
          <p:cNvPr id="3" name="内容占位符 2"/>
          <p:cNvSpPr>
            <a:spLocks noGrp="1"/>
          </p:cNvSpPr>
          <p:nvPr>
            <p:ph idx="1"/>
          </p:nvPr>
        </p:nvSpPr>
        <p:spPr>
          <a:xfrm>
            <a:off x="566738" y="1752600"/>
            <a:ext cx="4748212" cy="4267200"/>
          </a:xfrm>
        </p:spPr>
        <p:txBody>
          <a:bodyPr/>
          <a:lstStyle/>
          <a:p>
            <a:r>
              <a:rPr lang="zh-CN" altLang="en-US" sz="2000" dirty="0"/>
              <a:t>图灵机 </a:t>
            </a:r>
            <a:r>
              <a:rPr lang="en-US" altLang="zh-CN" sz="2000" dirty="0"/>
              <a:t>(Turing machine, TM) </a:t>
            </a:r>
            <a:r>
              <a:rPr lang="zh-CN" altLang="en-US" sz="2000" dirty="0"/>
              <a:t>是一个抽象的机器，它有一条无限长的纸带，纸带分成了一个一个的小方格，每个方格有不同的颜色。有一个机器头在纸带上移来移去。机器头有一组内部状态，还有一些固定的程序。在每个时刻，机器头都要从当前纸带上读入一个方格信息，然后结合自己的内部状态查找程序表，根据程序输出信息到纸带方格上，并转换自己的内部状态，然后进行移动</a:t>
            </a:r>
            <a:endParaRPr lang="en-US" altLang="zh-CN" sz="2000" dirty="0"/>
          </a:p>
          <a:p>
            <a:r>
              <a:rPr lang="zh-CN" altLang="en-US" sz="2000" dirty="0"/>
              <a:t>图灵机是一种精确的通用计算机模型，能模拟实际计算机的所有计算行为</a:t>
            </a:r>
            <a:endParaRPr lang="zh-CN" altLang="en-US" sz="2000" dirty="0"/>
          </a:p>
        </p:txBody>
      </p:sp>
      <p:pic>
        <p:nvPicPr>
          <p:cNvPr id="4" name="图片 3"/>
          <p:cNvPicPr>
            <a:picLocks noChangeAspect="1"/>
          </p:cNvPicPr>
          <p:nvPr/>
        </p:nvPicPr>
        <p:blipFill>
          <a:blip r:embed="rId1" cstate="print">
            <a:extLst>
              <a:ext uri="{BEBA8EAE-BF5A-486C-A8C5-ECC9F3942E4B}">
                <a14:imgProps xmlns:a14="http://schemas.microsoft.com/office/drawing/2010/main">
                  <a14:imgLayer r:embed="rId2">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5447347" y="2189416"/>
            <a:ext cx="3128328" cy="3273299"/>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2521824" y="143693"/>
            <a:ext cx="4276853" cy="6623048"/>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悖论与停机问题</a:t>
            </a:r>
            <a:endParaRPr lang="zh-CN" altLang="en-US"/>
          </a:p>
        </p:txBody>
      </p:sp>
      <p:sp>
        <p:nvSpPr>
          <p:cNvPr id="3" name="内容占位符 2"/>
          <p:cNvSpPr>
            <a:spLocks noGrp="1"/>
          </p:cNvSpPr>
          <p:nvPr>
            <p:ph idx="1"/>
          </p:nvPr>
        </p:nvSpPr>
        <p:spPr>
          <a:xfrm>
            <a:off x="567055" y="1752600"/>
            <a:ext cx="3041650" cy="4267200"/>
          </a:xfrm>
        </p:spPr>
        <p:txBody>
          <a:bodyPr/>
          <a:p>
            <a:r>
              <a:rPr lang="zh-CN" altLang="en-US" sz="2400"/>
              <a:t>悖论：</a:t>
            </a:r>
            <a:endParaRPr lang="zh-CN" altLang="en-US" sz="2400"/>
          </a:p>
          <a:p>
            <a:pPr lvl="1"/>
            <a:r>
              <a:rPr lang="zh-CN" altLang="en-US" sz="2000"/>
              <a:t>矛与盾</a:t>
            </a:r>
            <a:endParaRPr lang="zh-CN" altLang="en-US" sz="2000"/>
          </a:p>
          <a:p>
            <a:pPr lvl="1"/>
            <a:r>
              <a:rPr lang="zh-CN" altLang="en-US" sz="2000"/>
              <a:t>存在不存在比任何数都大的数？</a:t>
            </a:r>
            <a:endParaRPr lang="zh-CN" altLang="en-US" sz="2000"/>
          </a:p>
          <a:p>
            <a:pPr lvl="1"/>
            <a:r>
              <a:rPr lang="zh-CN" altLang="en-US" sz="2000"/>
              <a:t>只给不自己理发的人理发的理发师该不该给自己理发？</a:t>
            </a:r>
            <a:endParaRPr lang="zh-CN" altLang="en-US" sz="2000"/>
          </a:p>
          <a:p>
            <a:pPr lvl="0"/>
            <a:r>
              <a:rPr lang="zh-CN" altLang="en-US" sz="2305"/>
              <a:t>停机问题</a:t>
            </a:r>
            <a:endParaRPr lang="zh-CN" altLang="en-US" sz="2305"/>
          </a:p>
          <a:p>
            <a:pPr lvl="1" algn="l">
              <a:buSzTx/>
            </a:pPr>
            <a:r>
              <a:rPr lang="zh-CN" altLang="en-US" sz="2000">
                <a:cs typeface="+mn-ea"/>
                <a:sym typeface="+mn-ea"/>
              </a:rPr>
              <a:t>存在不存在能判断一个程序是否会停机的程序？</a:t>
            </a:r>
            <a:endParaRPr lang="zh-CN" altLang="en-US" sz="2000">
              <a:cs typeface="+mn-ea"/>
            </a:endParaRPr>
          </a:p>
          <a:p>
            <a:pPr lvl="0"/>
            <a:endParaRPr lang="zh-CN" altLang="en-US" sz="2305"/>
          </a:p>
        </p:txBody>
      </p:sp>
      <p:sp>
        <p:nvSpPr>
          <p:cNvPr id="100" name="文本框 99"/>
          <p:cNvSpPr txBox="1"/>
          <p:nvPr/>
        </p:nvSpPr>
        <p:spPr>
          <a:xfrm>
            <a:off x="3608705" y="2009140"/>
            <a:ext cx="5080000" cy="3753485"/>
          </a:xfrm>
          <a:prstGeom prst="rect">
            <a:avLst/>
          </a:prstGeom>
          <a:noFill/>
          <a:ln w="9525">
            <a:solidFill>
              <a:schemeClr val="tx1"/>
            </a:solidFill>
          </a:ln>
        </p:spPr>
        <p:txBody>
          <a:bodyPr>
            <a:spAutoFit/>
          </a:bodyPr>
          <a:p>
            <a:pPr marL="228600" indent="0"/>
            <a:r>
              <a:rPr lang="en-US" sz="1400" b="0">
                <a:latin typeface="Times New Roman" panose="02020603050405020304" pitchFamily="18" charset="0"/>
                <a:ea typeface="宋体" panose="02010600030101010101" pitchFamily="2" charset="-122"/>
              </a:rPr>
              <a:t>1） </a:t>
            </a:r>
            <a:r>
              <a:rPr lang="en-US" sz="1400" b="0">
                <a:latin typeface="Times New Roman" panose="02020603050405020304" pitchFamily="18" charset="0"/>
                <a:ea typeface="宋体" panose="02010600030101010101" pitchFamily="2" charset="-122"/>
              </a:rPr>
              <a:t>假设：存在过程H(P,I)，</a:t>
            </a:r>
            <a:r>
              <a:rPr lang="zh-CN" sz="1400" b="0">
                <a:latin typeface="Times New Roman" panose="02020603050405020304" pitchFamily="18" charset="0"/>
                <a:ea typeface="宋体" panose="02010600030101010101" pitchFamily="2" charset="-122"/>
              </a:rPr>
              <a:t>结果为</a:t>
            </a:r>
            <a:r>
              <a:rPr lang="en-US" sz="1400" b="0">
                <a:latin typeface="Times New Roman" panose="02020603050405020304" pitchFamily="18" charset="0"/>
                <a:ea typeface="宋体" panose="02010600030101010101" pitchFamily="2" charset="-122"/>
              </a:rPr>
              <a:t>true</a:t>
            </a:r>
            <a:r>
              <a:rPr lang="zh-CN" sz="1400" b="0">
                <a:latin typeface="Times New Roman" panose="02020603050405020304" pitchFamily="18" charset="0"/>
                <a:ea typeface="宋体" panose="02010600030101010101" pitchFamily="2" charset="-122"/>
              </a:rPr>
              <a:t>当且仅当</a:t>
            </a:r>
            <a:r>
              <a:rPr lang="en-US" sz="1400" b="0">
                <a:latin typeface="Times New Roman" panose="02020603050405020304" pitchFamily="18" charset="0"/>
                <a:ea typeface="宋体" panose="02010600030101010101" pitchFamily="2" charset="-122"/>
              </a:rPr>
              <a:t>P(I)</a:t>
            </a:r>
            <a:r>
              <a:rPr lang="zh-CN" sz="1400" b="0">
                <a:latin typeface="Times New Roman" panose="02020603050405020304" pitchFamily="18" charset="0"/>
                <a:ea typeface="宋体" panose="02010600030101010101" pitchFamily="2" charset="-122"/>
              </a:rPr>
              <a:t>会停止，结果为</a:t>
            </a:r>
            <a:r>
              <a:rPr lang="en-US" sz="1400" b="0">
                <a:latin typeface="Times New Roman" panose="02020603050405020304" pitchFamily="18" charset="0"/>
                <a:ea typeface="宋体" panose="02010600030101010101" pitchFamily="2" charset="-122"/>
              </a:rPr>
              <a:t>false</a:t>
            </a:r>
            <a:r>
              <a:rPr lang="zh-CN" sz="1400" b="0">
                <a:latin typeface="Times New Roman" panose="02020603050405020304" pitchFamily="18" charset="0"/>
                <a:ea typeface="宋体" panose="02010600030101010101" pitchFamily="2" charset="-122"/>
              </a:rPr>
              <a:t>当且仅当</a:t>
            </a:r>
            <a:r>
              <a:rPr lang="en-US" sz="1400" b="0">
                <a:latin typeface="Times New Roman" panose="02020603050405020304" pitchFamily="18" charset="0"/>
                <a:ea typeface="宋体" panose="02010600030101010101" pitchFamily="2" charset="-122"/>
              </a:rPr>
              <a:t>P(I)</a:t>
            </a:r>
            <a:r>
              <a:rPr lang="zh-CN" sz="1400" b="0">
                <a:latin typeface="Times New Roman" panose="02020603050405020304" pitchFamily="18" charset="0"/>
                <a:ea typeface="宋体" panose="02010600030101010101" pitchFamily="2" charset="-122"/>
              </a:rPr>
              <a:t>会循环。</a:t>
            </a:r>
            <a:r>
              <a:rPr lang="en-US" sz="1400" b="0">
                <a:latin typeface="Times New Roman" panose="02020603050405020304" pitchFamily="18" charset="0"/>
                <a:ea typeface="宋体" panose="02010600030101010101" pitchFamily="2" charset="-122"/>
              </a:rPr>
              <a:t>2</a:t>
            </a:r>
            <a:r>
              <a:rPr lang="zh-CN" sz="1400" b="0">
                <a:latin typeface="Times New Roman" panose="02020603050405020304" pitchFamily="18" charset="0"/>
                <a:ea typeface="宋体" panose="02010600030101010101" pitchFamily="2" charset="-122"/>
              </a:rPr>
              <a:t>）构造过程</a:t>
            </a:r>
            <a:r>
              <a:rPr lang="en-US" sz="1400" b="0">
                <a:latin typeface="Times New Roman" panose="02020603050405020304" pitchFamily="18" charset="0"/>
                <a:ea typeface="宋体" panose="02010600030101010101" pitchFamily="2" charset="-122"/>
              </a:rPr>
              <a:t>K(P)</a:t>
            </a:r>
            <a:r>
              <a:rPr lang="zh-CN" sz="1400" b="0">
                <a:latin typeface="Times New Roman" panose="02020603050405020304" pitchFamily="18" charset="0"/>
                <a:ea typeface="宋体" panose="02010600030101010101" pitchFamily="2" charset="-122"/>
              </a:rPr>
              <a:t>：</a:t>
            </a:r>
            <a:r>
              <a:rPr lang="en-US" sz="1400" b="0">
                <a:latin typeface="Times New Roman" panose="02020603050405020304" pitchFamily="18" charset="0"/>
                <a:ea typeface="宋体" panose="02010600030101010101" pitchFamily="2" charset="-122"/>
                <a:cs typeface="Times New Roman" panose="02020603050405020304" pitchFamily="18" charset="0"/>
              </a:rPr>
              <a:t>    </a:t>
            </a:r>
            <a:r>
              <a:rPr lang="en-US" sz="1400" b="0">
                <a:latin typeface="Times New Roman" panose="02020603050405020304" pitchFamily="18" charset="0"/>
                <a:ea typeface="宋体" panose="02010600030101010101" pitchFamily="2" charset="-122"/>
              </a:rPr>
              <a:t>K(P)</a:t>
            </a:r>
            <a:r>
              <a:rPr lang="en-US" sz="1400" b="0">
                <a:latin typeface="Times New Roman" panose="02020603050405020304" pitchFamily="18" charset="0"/>
                <a:ea typeface="宋体" panose="02010600030101010101" pitchFamily="2" charset="-122"/>
                <a:cs typeface="Times New Roman" panose="02020603050405020304" pitchFamily="18" charset="0"/>
              </a:rPr>
              <a:t>    </a:t>
            </a:r>
            <a:r>
              <a:rPr lang="en-US" sz="1400" b="0">
                <a:latin typeface="Times New Roman" panose="02020603050405020304" pitchFamily="18" charset="0"/>
                <a:ea typeface="宋体" panose="02010600030101010101" pitchFamily="2" charset="-122"/>
              </a:rPr>
              <a:t>{</a:t>
            </a:r>
            <a:r>
              <a:rPr lang="en-US" sz="1400" b="0">
                <a:latin typeface="Times New Roman" panose="02020603050405020304" pitchFamily="18" charset="0"/>
                <a:ea typeface="宋体" panose="02010600030101010101" pitchFamily="2" charset="-122"/>
                <a:cs typeface="Times New Roman" panose="02020603050405020304" pitchFamily="18" charset="0"/>
              </a:rPr>
              <a:t>        </a:t>
            </a:r>
            <a:r>
              <a:rPr lang="en-US" sz="1400" b="0">
                <a:latin typeface="Times New Roman" panose="02020603050405020304" pitchFamily="18" charset="0"/>
                <a:ea typeface="宋体" panose="02010600030101010101" pitchFamily="2" charset="-122"/>
              </a:rPr>
              <a:t>if H(P,P) = true</a:t>
            </a:r>
            <a:r>
              <a:rPr lang="en-US" sz="1400" b="0">
                <a:latin typeface="Times New Roman" panose="02020603050405020304" pitchFamily="18" charset="0"/>
                <a:ea typeface="宋体" panose="02010600030101010101" pitchFamily="2" charset="-122"/>
                <a:cs typeface="Times New Roman" panose="02020603050405020304" pitchFamily="18" charset="0"/>
              </a:rPr>
              <a:t>            </a:t>
            </a:r>
            <a:r>
              <a:rPr lang="zh-CN" sz="1400" b="0">
                <a:latin typeface="Times New Roman" panose="02020603050405020304" pitchFamily="18" charset="0"/>
                <a:ea typeface="宋体" panose="02010600030101010101" pitchFamily="2" charset="-122"/>
              </a:rPr>
              <a:t>循环</a:t>
            </a:r>
            <a:r>
              <a:rPr lang="en-US" sz="1400" b="0">
                <a:latin typeface="Times New Roman" panose="02020603050405020304" pitchFamily="18" charset="0"/>
                <a:ea typeface="宋体" panose="02010600030101010101" pitchFamily="2" charset="-122"/>
                <a:cs typeface="Times New Roman" panose="02020603050405020304" pitchFamily="18" charset="0"/>
              </a:rPr>
              <a:t>        </a:t>
            </a:r>
            <a:r>
              <a:rPr lang="en-US" sz="1400" b="0">
                <a:latin typeface="Times New Roman" panose="02020603050405020304" pitchFamily="18" charset="0"/>
                <a:ea typeface="宋体" panose="02010600030101010101" pitchFamily="2" charset="-122"/>
              </a:rPr>
              <a:t>else </a:t>
            </a:r>
            <a:r>
              <a:rPr lang="en-US" sz="1400" b="0">
                <a:latin typeface="Times New Roman" panose="02020603050405020304" pitchFamily="18" charset="0"/>
                <a:ea typeface="宋体" panose="02010600030101010101" pitchFamily="2" charset="-122"/>
                <a:cs typeface="Times New Roman" panose="02020603050405020304" pitchFamily="18" charset="0"/>
              </a:rPr>
              <a:t>            </a:t>
            </a:r>
            <a:r>
              <a:rPr lang="zh-CN" sz="1400" b="0">
                <a:latin typeface="Times New Roman" panose="02020603050405020304" pitchFamily="18" charset="0"/>
                <a:ea typeface="宋体" panose="02010600030101010101" pitchFamily="2" charset="-122"/>
              </a:rPr>
              <a:t>停止</a:t>
            </a:r>
            <a:r>
              <a:rPr lang="en-US" sz="1400" b="0">
                <a:latin typeface="Times New Roman" panose="02020603050405020304" pitchFamily="18" charset="0"/>
                <a:ea typeface="宋体" panose="02010600030101010101" pitchFamily="2" charset="-122"/>
                <a:cs typeface="Times New Roman" panose="02020603050405020304" pitchFamily="18" charset="0"/>
              </a:rPr>
              <a:t>    </a:t>
            </a:r>
            <a:r>
              <a:rPr lang="en-US" sz="1400" b="0">
                <a:latin typeface="Times New Roman" panose="02020603050405020304" pitchFamily="18" charset="0"/>
                <a:ea typeface="宋体" panose="02010600030101010101" pitchFamily="2" charset="-122"/>
              </a:rPr>
              <a:t>}3</a:t>
            </a:r>
            <a:r>
              <a:rPr lang="zh-CN" sz="1400" b="0">
                <a:latin typeface="Times New Roman" panose="02020603050405020304" pitchFamily="18" charset="0"/>
                <a:ea typeface="宋体" panose="02010600030101010101" pitchFamily="2" charset="-122"/>
              </a:rPr>
              <a:t>）分析</a:t>
            </a:r>
            <a:r>
              <a:rPr lang="en-US" sz="1400" b="0">
                <a:latin typeface="Times New Roman" panose="02020603050405020304" pitchFamily="18" charset="0"/>
                <a:ea typeface="宋体" panose="02010600030101010101" pitchFamily="2" charset="-122"/>
              </a:rPr>
              <a:t>K(K)</a:t>
            </a:r>
            <a:r>
              <a:rPr lang="zh-CN" sz="1400" b="0">
                <a:latin typeface="Times New Roman" panose="02020603050405020304" pitchFamily="18" charset="0"/>
                <a:ea typeface="宋体" panose="02010600030101010101" pitchFamily="2" charset="-122"/>
              </a:rPr>
              <a:t>： </a:t>
            </a:r>
            <a:endParaRPr lang="zh-CN" sz="1400" b="0">
              <a:latin typeface="Times New Roman" panose="02020603050405020304" pitchFamily="18" charset="0"/>
              <a:ea typeface="宋体" panose="02010600030101010101" pitchFamily="2" charset="-122"/>
            </a:endParaRPr>
          </a:p>
          <a:p>
            <a:pPr marL="228600" indent="0"/>
            <a:r>
              <a:rPr lang="zh-CN" sz="1400" b="0">
                <a:latin typeface="Times New Roman" panose="02020603050405020304" pitchFamily="18" charset="0"/>
                <a:ea typeface="宋体" panose="02010600030101010101" pitchFamily="2" charset="-122"/>
              </a:rPr>
              <a:t>　a）</a:t>
            </a:r>
            <a:r>
              <a:rPr lang="en-US" sz="1400" b="0">
                <a:latin typeface="Times New Roman" panose="02020603050405020304" pitchFamily="18" charset="0"/>
                <a:ea typeface="宋体" panose="02010600030101010101" pitchFamily="2" charset="-122"/>
              </a:rPr>
              <a:t> </a:t>
            </a:r>
            <a:r>
              <a:rPr lang="zh-CN" sz="1400" b="0">
                <a:latin typeface="Times New Roman" panose="02020603050405020304" pitchFamily="18" charset="0"/>
                <a:ea typeface="宋体" panose="02010600030101010101" pitchFamily="2" charset="-122"/>
              </a:rPr>
              <a:t>若</a:t>
            </a:r>
            <a:r>
              <a:rPr lang="en-US" sz="1400" b="0">
                <a:latin typeface="Times New Roman" panose="02020603050405020304" pitchFamily="18" charset="0"/>
                <a:ea typeface="宋体" panose="02010600030101010101" pitchFamily="2" charset="-122"/>
                <a:cs typeface="Times New Roman" panose="02020603050405020304" pitchFamily="18" charset="0"/>
              </a:rPr>
              <a:t> </a:t>
            </a:r>
            <a:r>
              <a:rPr lang="en-US" sz="1400" b="0">
                <a:latin typeface="Times New Roman" panose="02020603050405020304" pitchFamily="18" charset="0"/>
                <a:ea typeface="宋体" panose="02010600030101010101" pitchFamily="2" charset="-122"/>
              </a:rPr>
              <a:t>K(K)</a:t>
            </a:r>
            <a:r>
              <a:rPr lang="zh-CN" sz="1400" b="0">
                <a:latin typeface="Times New Roman" panose="02020603050405020304" pitchFamily="18" charset="0"/>
                <a:ea typeface="宋体" panose="02010600030101010101" pitchFamily="2" charset="-122"/>
              </a:rPr>
              <a:t>会循环，</a:t>
            </a:r>
            <a:r>
              <a:rPr lang="en-US" sz="1400" b="0">
                <a:latin typeface="Times New Roman" panose="02020603050405020304" pitchFamily="18" charset="0"/>
                <a:ea typeface="宋体" panose="02010600030101010101" pitchFamily="2" charset="-122"/>
              </a:rPr>
              <a:t>H(K,K) </a:t>
            </a:r>
            <a:r>
              <a:rPr lang="zh-CN" sz="1400" b="0">
                <a:latin typeface="Times New Roman" panose="02020603050405020304" pitchFamily="18" charset="0"/>
                <a:ea typeface="宋体" panose="02010600030101010101" pitchFamily="2" charset="-122"/>
              </a:rPr>
              <a:t>应返回</a:t>
            </a:r>
            <a:r>
              <a:rPr lang="en-US" sz="1400" b="0">
                <a:latin typeface="Times New Roman" panose="02020603050405020304" pitchFamily="18" charset="0"/>
                <a:ea typeface="宋体" panose="02010600030101010101" pitchFamily="2" charset="-122"/>
              </a:rPr>
              <a:t>true</a:t>
            </a:r>
            <a:r>
              <a:rPr lang="zh-CN" sz="1400" b="0">
                <a:latin typeface="Times New Roman" panose="02020603050405020304" pitchFamily="18" charset="0"/>
                <a:ea typeface="宋体" panose="02010600030101010101" pitchFamily="2" charset="-122"/>
              </a:rPr>
              <a:t>（程序</a:t>
            </a:r>
            <a:r>
              <a:rPr lang="en-US" sz="1400" b="0">
                <a:latin typeface="Times New Roman" panose="02020603050405020304" pitchFamily="18" charset="0"/>
                <a:ea typeface="宋体" panose="02010600030101010101" pitchFamily="2" charset="-122"/>
              </a:rPr>
              <a:t>K</a:t>
            </a:r>
            <a:r>
              <a:rPr lang="zh-CN" sz="1400" b="0">
                <a:latin typeface="Times New Roman" panose="02020603050405020304" pitchFamily="18" charset="0"/>
                <a:ea typeface="宋体" panose="02010600030101010101" pitchFamily="2" charset="-122"/>
              </a:rPr>
              <a:t>在输入为</a:t>
            </a:r>
            <a:r>
              <a:rPr lang="en-US" sz="1400" b="0">
                <a:latin typeface="Times New Roman" panose="02020603050405020304" pitchFamily="18" charset="0"/>
                <a:ea typeface="宋体" panose="02010600030101010101" pitchFamily="2" charset="-122"/>
              </a:rPr>
              <a:t>K</a:t>
            </a:r>
            <a:r>
              <a:rPr lang="zh-CN" sz="1400" b="0">
                <a:latin typeface="Times New Roman" panose="02020603050405020304" pitchFamily="18" charset="0"/>
                <a:ea typeface="宋体" panose="02010600030101010101" pitchFamily="2" charset="-122"/>
              </a:rPr>
              <a:t>时会停止）→</a:t>
            </a:r>
            <a:r>
              <a:rPr lang="en-US" sz="1400" b="0">
                <a:latin typeface="Times New Roman" panose="02020603050405020304" pitchFamily="18" charset="0"/>
                <a:ea typeface="宋体" panose="02010600030101010101" pitchFamily="2" charset="-122"/>
              </a:rPr>
              <a:t>K(K)</a:t>
            </a:r>
            <a:r>
              <a:rPr lang="zh-CN" sz="1400" b="0">
                <a:latin typeface="Times New Roman" panose="02020603050405020304" pitchFamily="18" charset="0"/>
                <a:ea typeface="宋体" panose="02010600030101010101" pitchFamily="2" charset="-122"/>
              </a:rPr>
              <a:t>会停止，前后矛盾。　b）</a:t>
            </a:r>
            <a:r>
              <a:rPr lang="en-US" sz="1400" b="0">
                <a:latin typeface="Times New Roman" panose="02020603050405020304" pitchFamily="18" charset="0"/>
                <a:ea typeface="宋体" panose="02010600030101010101" pitchFamily="2" charset="-122"/>
              </a:rPr>
              <a:t> </a:t>
            </a:r>
            <a:r>
              <a:rPr lang="zh-CN" sz="1400" b="0">
                <a:latin typeface="Times New Roman" panose="02020603050405020304" pitchFamily="18" charset="0"/>
                <a:ea typeface="宋体" panose="02010600030101010101" pitchFamily="2" charset="-122"/>
              </a:rPr>
              <a:t>若</a:t>
            </a:r>
            <a:r>
              <a:rPr lang="en-US" sz="1400" b="0">
                <a:latin typeface="Times New Roman" panose="02020603050405020304" pitchFamily="18" charset="0"/>
                <a:ea typeface="宋体" panose="02010600030101010101" pitchFamily="2" charset="-122"/>
                <a:cs typeface="Times New Roman" panose="02020603050405020304" pitchFamily="18" charset="0"/>
              </a:rPr>
              <a:t> </a:t>
            </a:r>
            <a:r>
              <a:rPr lang="en-US" sz="1400" b="0">
                <a:latin typeface="Times New Roman" panose="02020603050405020304" pitchFamily="18" charset="0"/>
                <a:ea typeface="宋体" panose="02010600030101010101" pitchFamily="2" charset="-122"/>
              </a:rPr>
              <a:t>K(K)</a:t>
            </a:r>
            <a:r>
              <a:rPr lang="zh-CN" sz="1400" b="0">
                <a:latin typeface="Times New Roman" panose="02020603050405020304" pitchFamily="18" charset="0"/>
                <a:ea typeface="宋体" panose="02010600030101010101" pitchFamily="2" charset="-122"/>
              </a:rPr>
              <a:t>会停止，</a:t>
            </a:r>
            <a:r>
              <a:rPr lang="en-US" sz="1400" b="0">
                <a:latin typeface="Times New Roman" panose="02020603050405020304" pitchFamily="18" charset="0"/>
                <a:ea typeface="宋体" panose="02010600030101010101" pitchFamily="2" charset="-122"/>
              </a:rPr>
              <a:t>H(K,K) </a:t>
            </a:r>
            <a:r>
              <a:rPr lang="zh-CN" sz="1400" b="0">
                <a:latin typeface="Times New Roman" panose="02020603050405020304" pitchFamily="18" charset="0"/>
                <a:ea typeface="宋体" panose="02010600030101010101" pitchFamily="2" charset="-122"/>
              </a:rPr>
              <a:t>应返回</a:t>
            </a:r>
            <a:r>
              <a:rPr lang="en-US" sz="1400" b="0">
                <a:latin typeface="Times New Roman" panose="02020603050405020304" pitchFamily="18" charset="0"/>
                <a:ea typeface="宋体" panose="02010600030101010101" pitchFamily="2" charset="-122"/>
              </a:rPr>
              <a:t>false</a:t>
            </a:r>
            <a:r>
              <a:rPr lang="zh-CN" sz="1400" b="0">
                <a:latin typeface="Times New Roman" panose="02020603050405020304" pitchFamily="18" charset="0"/>
                <a:ea typeface="宋体" panose="02010600030101010101" pitchFamily="2" charset="-122"/>
              </a:rPr>
              <a:t>（程序</a:t>
            </a:r>
            <a:r>
              <a:rPr lang="en-US" sz="1400" b="0">
                <a:latin typeface="Times New Roman" panose="02020603050405020304" pitchFamily="18" charset="0"/>
                <a:ea typeface="宋体" panose="02010600030101010101" pitchFamily="2" charset="-122"/>
              </a:rPr>
              <a:t>K</a:t>
            </a:r>
            <a:r>
              <a:rPr lang="zh-CN" sz="1400" b="0">
                <a:latin typeface="Times New Roman" panose="02020603050405020304" pitchFamily="18" charset="0"/>
                <a:ea typeface="宋体" panose="02010600030101010101" pitchFamily="2" charset="-122"/>
              </a:rPr>
              <a:t>在输入为</a:t>
            </a:r>
            <a:r>
              <a:rPr lang="en-US" sz="1400" b="0">
                <a:latin typeface="Times New Roman" panose="02020603050405020304" pitchFamily="18" charset="0"/>
                <a:ea typeface="宋体" panose="02010600030101010101" pitchFamily="2" charset="-122"/>
              </a:rPr>
              <a:t>K</a:t>
            </a:r>
            <a:r>
              <a:rPr lang="zh-CN" sz="1400" b="0">
                <a:latin typeface="Times New Roman" panose="02020603050405020304" pitchFamily="18" charset="0"/>
                <a:ea typeface="宋体" panose="02010600030101010101" pitchFamily="2" charset="-122"/>
              </a:rPr>
              <a:t>时会循环）→</a:t>
            </a:r>
            <a:r>
              <a:rPr lang="en-US" sz="1400" b="0">
                <a:latin typeface="Times New Roman" panose="02020603050405020304" pitchFamily="18" charset="0"/>
                <a:ea typeface="宋体" panose="02010600030101010101" pitchFamily="2" charset="-122"/>
              </a:rPr>
              <a:t>K(K)</a:t>
            </a:r>
            <a:r>
              <a:rPr lang="zh-CN" sz="1400" b="0">
                <a:latin typeface="Times New Roman" panose="02020603050405020304" pitchFamily="18" charset="0"/>
                <a:ea typeface="宋体" panose="02010600030101010101" pitchFamily="2" charset="-122"/>
              </a:rPr>
              <a:t>会循环，前后矛盾。</a:t>
            </a:r>
            <a:endParaRPr lang="zh-CN" sz="1400" b="0">
              <a:latin typeface="Times New Roman" panose="02020603050405020304" pitchFamily="18" charset="0"/>
              <a:ea typeface="宋体" panose="02010600030101010101" pitchFamily="2" charset="-122"/>
            </a:endParaRPr>
          </a:p>
          <a:p>
            <a:pPr marL="228600" indent="0"/>
            <a:r>
              <a:rPr lang="en-US" sz="1400" b="0">
                <a:latin typeface="Times New Roman" panose="02020603050405020304" pitchFamily="18" charset="0"/>
                <a:ea typeface="宋体" panose="02010600030101010101" pitchFamily="2" charset="-122"/>
              </a:rPr>
              <a:t>4</a:t>
            </a:r>
            <a:r>
              <a:rPr lang="zh-CN" sz="1400" b="0">
                <a:latin typeface="Times New Roman" panose="02020603050405020304" pitchFamily="18" charset="0"/>
                <a:ea typeface="宋体" panose="02010600030101010101" pitchFamily="2" charset="-122"/>
              </a:rPr>
              <a:t>）结论：不存在 </a:t>
            </a:r>
            <a:r>
              <a:rPr lang="en-US" sz="1400" b="0">
                <a:latin typeface="Times New Roman" panose="02020603050405020304" pitchFamily="18" charset="0"/>
                <a:ea typeface="宋体" panose="02010600030101010101" pitchFamily="2" charset="-122"/>
              </a:rPr>
              <a:t>H(P,I)</a:t>
            </a:r>
            <a:r>
              <a:rPr lang="zh-CN" sz="1400" b="0">
                <a:latin typeface="Times New Roman" panose="02020603050405020304" pitchFamily="18" charset="0"/>
                <a:ea typeface="宋体" panose="02010600030101010101" pitchFamily="2" charset="-122"/>
              </a:rPr>
              <a:t>。</a:t>
            </a:r>
            <a:endParaRPr lang="zh-CN" altLang="en-US" sz="1400" b="0">
              <a:latin typeface="Times New Roman" panose="02020603050405020304" pitchFamily="18" charset="0"/>
              <a:ea typeface="宋体" panose="0201060003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0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5253355" y="34925"/>
            <a:ext cx="3890645" cy="3745230"/>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anchor="t" anchorCtr="0" compatLnSpc="1"/>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smtClean="0">
              <a:ln>
                <a:noFill/>
              </a:ln>
              <a:solidFill>
                <a:schemeClr val="tx1"/>
              </a:solidFill>
              <a:effectLst/>
              <a:latin typeface="Times New Roman" panose="02020603050405020304" pitchFamily="18" charset="0"/>
              <a:ea typeface="永中宋体" pitchFamily="2" charset="-122"/>
            </a:endParaRPr>
          </a:p>
        </p:txBody>
      </p:sp>
      <p:sp>
        <p:nvSpPr>
          <p:cNvPr id="2" name="标题 1"/>
          <p:cNvSpPr>
            <a:spLocks noGrp="1"/>
          </p:cNvSpPr>
          <p:nvPr>
            <p:ph type="title"/>
          </p:nvPr>
        </p:nvSpPr>
        <p:spPr/>
        <p:txBody>
          <a:bodyPr/>
          <a:lstStyle/>
          <a:p>
            <a:r>
              <a:rPr lang="zh-CN" altLang="en-US" dirty="0"/>
              <a:t>自动机</a:t>
            </a:r>
            <a:endParaRPr lang="zh-CN" altLang="en-US" dirty="0"/>
          </a:p>
        </p:txBody>
      </p:sp>
      <p:sp>
        <p:nvSpPr>
          <p:cNvPr id="3" name="内容占位符 2"/>
          <p:cNvSpPr>
            <a:spLocks noGrp="1"/>
          </p:cNvSpPr>
          <p:nvPr>
            <p:ph idx="1"/>
          </p:nvPr>
        </p:nvSpPr>
        <p:spPr>
          <a:xfrm>
            <a:off x="566738" y="1752600"/>
            <a:ext cx="4534651" cy="4267200"/>
          </a:xfrm>
        </p:spPr>
        <p:txBody>
          <a:bodyPr/>
          <a:lstStyle/>
          <a:p>
            <a:pPr marL="0" indent="0">
              <a:buNone/>
            </a:pPr>
            <a:r>
              <a:rPr lang="zh-CN" altLang="en-US" sz="1800" dirty="0"/>
              <a:t>有限状态自动机</a:t>
            </a:r>
            <a:r>
              <a:rPr lang="en-US" altLang="zh-CN" sz="1800" dirty="0"/>
              <a:t>(Finite Automaton)</a:t>
            </a:r>
            <a:r>
              <a:rPr lang="zh-CN" altLang="en-US" sz="1800" dirty="0"/>
              <a:t>是图灵机的抽象表示，它是一个五元组：</a:t>
            </a:r>
            <a:endParaRPr lang="en-US" altLang="zh-CN" sz="1800" dirty="0"/>
          </a:p>
          <a:p>
            <a:pPr marL="0" indent="0">
              <a:buNone/>
            </a:pPr>
            <a:r>
              <a:rPr lang="en-US" altLang="zh-CN" sz="1800" dirty="0"/>
              <a:t>M=(Q, Σ, δ, q</a:t>
            </a:r>
            <a:r>
              <a:rPr lang="en-US" altLang="zh-CN" sz="1800" baseline="-25000" dirty="0"/>
              <a:t>0</a:t>
            </a:r>
            <a:r>
              <a:rPr lang="en-US" altLang="zh-CN" sz="1800" dirty="0"/>
              <a:t>, F)</a:t>
            </a:r>
            <a:endParaRPr lang="en-US" altLang="zh-CN" sz="1800" dirty="0"/>
          </a:p>
          <a:p>
            <a:pPr marL="0" indent="0">
              <a:buNone/>
            </a:pPr>
            <a:r>
              <a:rPr lang="zh-CN" altLang="en-US" sz="1800" dirty="0"/>
              <a:t>其中，</a:t>
            </a:r>
            <a:endParaRPr lang="zh-CN" altLang="en-US" sz="1800" dirty="0"/>
          </a:p>
          <a:p>
            <a:pPr>
              <a:buFont typeface="Wingdings" panose="05000000000000000000" pitchFamily="2" charset="2"/>
              <a:buChar char="l"/>
            </a:pPr>
            <a:r>
              <a:rPr lang="en-US" altLang="zh-CN" sz="1800" dirty="0"/>
              <a:t>Q</a:t>
            </a:r>
            <a:r>
              <a:rPr lang="zh-CN" altLang="en-US" sz="1800" dirty="0"/>
              <a:t>：状态的非空有穷集合。∀</a:t>
            </a:r>
            <a:r>
              <a:rPr lang="en-US" altLang="zh-CN" sz="1800" dirty="0" err="1"/>
              <a:t>q∈Q</a:t>
            </a:r>
            <a:r>
              <a:rPr lang="zh-CN" altLang="en-US" sz="1800" dirty="0"/>
              <a:t>，</a:t>
            </a:r>
            <a:r>
              <a:rPr lang="en-US" altLang="zh-CN" sz="1800" dirty="0"/>
              <a:t>q</a:t>
            </a:r>
            <a:r>
              <a:rPr lang="zh-CN" altLang="en-US" sz="1800" dirty="0"/>
              <a:t>称为</a:t>
            </a:r>
            <a:r>
              <a:rPr lang="en-US" altLang="zh-CN" sz="1800" dirty="0"/>
              <a:t>M</a:t>
            </a:r>
            <a:r>
              <a:rPr lang="zh-CN" altLang="en-US" sz="1800" dirty="0"/>
              <a:t>的一个状态。</a:t>
            </a:r>
            <a:endParaRPr lang="zh-CN" altLang="en-US" sz="1800" dirty="0"/>
          </a:p>
          <a:p>
            <a:pPr>
              <a:buFont typeface="Wingdings" panose="05000000000000000000" pitchFamily="2" charset="2"/>
              <a:buChar char="l"/>
            </a:pPr>
            <a:r>
              <a:rPr lang="en-US" altLang="zh-CN" sz="1800" dirty="0"/>
              <a:t>Σ</a:t>
            </a:r>
            <a:r>
              <a:rPr lang="zh-CN" altLang="en-US" sz="1800" dirty="0"/>
              <a:t>：输入字母表。</a:t>
            </a:r>
            <a:endParaRPr lang="zh-CN" altLang="en-US" sz="1800" dirty="0"/>
          </a:p>
          <a:p>
            <a:pPr>
              <a:buFont typeface="Wingdings" panose="05000000000000000000" pitchFamily="2" charset="2"/>
              <a:buChar char="l"/>
            </a:pPr>
            <a:r>
              <a:rPr lang="en-US" altLang="zh-CN" sz="1800" dirty="0"/>
              <a:t>δ</a:t>
            </a:r>
            <a:r>
              <a:rPr lang="zh-CN" altLang="en-US" sz="1800" dirty="0"/>
              <a:t>：状态转移函数，有时又叫作状态转换函数或者移动函数，</a:t>
            </a:r>
            <a:r>
              <a:rPr lang="en-US" altLang="zh-CN" sz="1800" dirty="0"/>
              <a:t>δ</a:t>
            </a:r>
            <a:r>
              <a:rPr lang="zh-CN" altLang="en-US" sz="1800" dirty="0"/>
              <a:t>：</a:t>
            </a:r>
            <a:r>
              <a:rPr lang="en-US" altLang="zh-CN" sz="1800" dirty="0"/>
              <a:t>Q×Σ→Q</a:t>
            </a:r>
            <a:r>
              <a:rPr lang="zh-CN" altLang="en-US" sz="1800" dirty="0"/>
              <a:t>，</a:t>
            </a:r>
            <a:r>
              <a:rPr lang="en-US" altLang="zh-CN" sz="1800" dirty="0"/>
              <a:t>δ(q, a)=p</a:t>
            </a:r>
            <a:r>
              <a:rPr lang="zh-CN" altLang="en-US" sz="1800" dirty="0"/>
              <a:t>， 其中</a:t>
            </a:r>
            <a:r>
              <a:rPr lang="en-US" altLang="zh-CN" sz="1800" dirty="0" err="1"/>
              <a:t>a∈Σ</a:t>
            </a:r>
            <a:r>
              <a:rPr lang="zh-CN" altLang="en-US" sz="1800" dirty="0"/>
              <a:t> ， </a:t>
            </a:r>
            <a:r>
              <a:rPr lang="en-US" altLang="zh-CN" sz="1800" dirty="0"/>
              <a:t>p</a:t>
            </a:r>
            <a:r>
              <a:rPr lang="zh-CN" altLang="en-US" sz="1800" dirty="0"/>
              <a:t>、</a:t>
            </a:r>
            <a:r>
              <a:rPr lang="en-US" altLang="zh-CN" sz="1800" dirty="0" err="1"/>
              <a:t>q∈Q</a:t>
            </a:r>
            <a:r>
              <a:rPr lang="zh-CN" altLang="en-US" sz="1800" dirty="0"/>
              <a:t>。</a:t>
            </a:r>
            <a:endParaRPr lang="zh-CN" altLang="en-US" sz="1800" dirty="0"/>
          </a:p>
          <a:p>
            <a:pPr>
              <a:buFont typeface="Wingdings" panose="05000000000000000000" pitchFamily="2" charset="2"/>
              <a:buChar char="l"/>
            </a:pPr>
            <a:r>
              <a:rPr lang="en-US" altLang="zh-CN" sz="1800" dirty="0"/>
              <a:t>q</a:t>
            </a:r>
            <a:r>
              <a:rPr lang="en-US" altLang="zh-CN" sz="1800" baseline="-25000" dirty="0"/>
              <a:t>0</a:t>
            </a:r>
            <a:r>
              <a:rPr lang="zh-CN" altLang="en-US" sz="1800" dirty="0"/>
              <a:t>：</a:t>
            </a:r>
            <a:r>
              <a:rPr lang="en-US" altLang="zh-CN" sz="1800" dirty="0"/>
              <a:t>M</a:t>
            </a:r>
            <a:r>
              <a:rPr lang="zh-CN" altLang="en-US" sz="1800" dirty="0"/>
              <a:t>的开始状态，也可叫作初始状态或启动状态。</a:t>
            </a:r>
            <a:r>
              <a:rPr lang="en-US" altLang="zh-CN" sz="1800" dirty="0"/>
              <a:t>q</a:t>
            </a:r>
            <a:r>
              <a:rPr lang="en-US" altLang="zh-CN" sz="1800" baseline="-25000" dirty="0"/>
              <a:t>0</a:t>
            </a:r>
            <a:r>
              <a:rPr lang="en-US" altLang="zh-CN" sz="1800" dirty="0"/>
              <a:t>∈Q</a:t>
            </a:r>
            <a:r>
              <a:rPr lang="zh-CN" altLang="en-US" sz="1800" dirty="0"/>
              <a:t>。</a:t>
            </a:r>
            <a:endParaRPr lang="zh-CN" altLang="en-US" sz="1800" dirty="0"/>
          </a:p>
          <a:p>
            <a:pPr>
              <a:buFont typeface="Wingdings" panose="05000000000000000000" pitchFamily="2" charset="2"/>
              <a:buChar char="l"/>
            </a:pPr>
            <a:r>
              <a:rPr lang="en-US" altLang="zh-CN" sz="1800" dirty="0"/>
              <a:t>F</a:t>
            </a:r>
            <a:r>
              <a:rPr lang="zh-CN" altLang="en-US" sz="1800" dirty="0"/>
              <a:t>：</a:t>
            </a:r>
            <a:r>
              <a:rPr lang="en-US" altLang="zh-CN" sz="1800" dirty="0"/>
              <a:t>M</a:t>
            </a:r>
            <a:r>
              <a:rPr lang="zh-CN" altLang="en-US" sz="1800" dirty="0"/>
              <a:t>的终止状态集合。</a:t>
            </a:r>
            <a:endParaRPr lang="zh-CN" altLang="en-US" sz="1800" dirty="0"/>
          </a:p>
        </p:txBody>
      </p:sp>
      <p:pic>
        <p:nvPicPr>
          <p:cNvPr id="11" name="图片 10"/>
          <p:cNvPicPr>
            <a:picLocks noChangeAspect="1"/>
          </p:cNvPicPr>
          <p:nvPr/>
        </p:nvPicPr>
        <p:blipFill>
          <a:blip r:embed="rId1"/>
          <a:stretch>
            <a:fillRect/>
          </a:stretch>
        </p:blipFill>
        <p:spPr>
          <a:xfrm>
            <a:off x="5796280" y="3780155"/>
            <a:ext cx="2530475" cy="2314575"/>
          </a:xfrm>
          <a:prstGeom prst="rect">
            <a:avLst/>
          </a:prstGeom>
        </p:spPr>
      </p:pic>
      <p:grpSp>
        <p:nvGrpSpPr>
          <p:cNvPr id="16" name="组合 15"/>
          <p:cNvGrpSpPr/>
          <p:nvPr/>
        </p:nvGrpSpPr>
        <p:grpSpPr>
          <a:xfrm>
            <a:off x="5226050" y="827405"/>
            <a:ext cx="3465830" cy="2692400"/>
            <a:chOff x="8230" y="1303"/>
            <a:chExt cx="5458" cy="4240"/>
          </a:xfrm>
        </p:grpSpPr>
        <p:grpSp>
          <p:nvGrpSpPr>
            <p:cNvPr id="9" name="组合 8"/>
            <p:cNvGrpSpPr/>
            <p:nvPr/>
          </p:nvGrpSpPr>
          <p:grpSpPr>
            <a:xfrm>
              <a:off x="8230" y="1303"/>
              <a:ext cx="5458" cy="4241"/>
              <a:chOff x="8203" y="3454"/>
              <a:chExt cx="5458" cy="4241"/>
            </a:xfrm>
          </p:grpSpPr>
          <p:sp>
            <p:nvSpPr>
              <p:cNvPr id="27" name="椭圆 26"/>
              <p:cNvSpPr/>
              <p:nvPr/>
            </p:nvSpPr>
            <p:spPr bwMode="auto">
              <a:xfrm>
                <a:off x="12957" y="4583"/>
                <a:ext cx="704" cy="768"/>
              </a:xfrm>
              <a:prstGeom prst="ellipse">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2400" b="0" i="0" u="none" strike="noStrike" cap="none" normalizeH="0" baseline="0">
                  <a:ln>
                    <a:noFill/>
                  </a:ln>
                  <a:solidFill>
                    <a:schemeClr val="tx1"/>
                  </a:solidFill>
                  <a:effectLst/>
                  <a:latin typeface="Times New Roman" panose="02020603050405020304" pitchFamily="18" charset="0"/>
                  <a:ea typeface="永中宋体" pitchFamily="2" charset="-122"/>
                </a:endParaRPr>
              </a:p>
            </p:txBody>
          </p:sp>
          <p:sp>
            <p:nvSpPr>
              <p:cNvPr id="5" name="椭圆 4"/>
              <p:cNvSpPr/>
              <p:nvPr/>
            </p:nvSpPr>
            <p:spPr bwMode="auto">
              <a:xfrm>
                <a:off x="10383" y="3454"/>
                <a:ext cx="723" cy="75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r>
                  <a:rPr lang="zh-CN" altLang="en-US" sz="1600" dirty="0">
                    <a:solidFill>
                      <a:schemeClr val="tx1"/>
                    </a:solidFill>
                    <a:latin typeface="方正小标宋简体" panose="02010601030101010101" charset="-122"/>
                    <a:ea typeface="方正小标宋简体" panose="02010601030101010101" charset="-122"/>
                  </a:rPr>
                  <a:t>快</a:t>
                </a:r>
                <a:endParaRPr kumimoji="0" lang="zh-CN" altLang="en-US" sz="1600" b="0" i="0" u="none" strike="noStrike" cap="none" normalizeH="0" baseline="0" dirty="0">
                  <a:ln>
                    <a:noFill/>
                  </a:ln>
                  <a:solidFill>
                    <a:schemeClr val="tx1"/>
                  </a:solidFill>
                  <a:effectLst/>
                  <a:latin typeface="方正小标宋简体" panose="02010601030101010101" charset="-122"/>
                  <a:ea typeface="方正小标宋简体" panose="02010601030101010101" charset="-122"/>
                </a:endParaRPr>
              </a:p>
            </p:txBody>
          </p:sp>
          <p:sp>
            <p:nvSpPr>
              <p:cNvPr id="6" name="椭圆 5"/>
              <p:cNvSpPr/>
              <p:nvPr/>
            </p:nvSpPr>
            <p:spPr bwMode="auto">
              <a:xfrm>
                <a:off x="10383" y="5725"/>
                <a:ext cx="723" cy="758"/>
              </a:xfrm>
              <a:prstGeom prst="ellipse">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r>
                  <a:rPr lang="zh-CN" altLang="en-US" sz="1600" dirty="0">
                    <a:solidFill>
                      <a:schemeClr val="tx1"/>
                    </a:solidFill>
                    <a:latin typeface="方正小标宋简体" panose="02010601030101010101" charset="-122"/>
                    <a:ea typeface="方正小标宋简体" panose="02010601030101010101" charset="-122"/>
                  </a:rPr>
                  <a:t>慢</a:t>
                </a:r>
                <a:endParaRPr kumimoji="0" lang="zh-CN" altLang="en-US" sz="1600" b="0" i="0" u="none" strike="noStrike" cap="none" normalizeH="0" baseline="0" dirty="0">
                  <a:ln>
                    <a:noFill/>
                  </a:ln>
                  <a:solidFill>
                    <a:schemeClr val="tx1"/>
                  </a:solidFill>
                  <a:effectLst/>
                  <a:latin typeface="方正小标宋简体" panose="02010601030101010101" charset="-122"/>
                  <a:ea typeface="方正小标宋简体" panose="02010601030101010101" charset="-122"/>
                </a:endParaRPr>
              </a:p>
            </p:txBody>
          </p:sp>
          <p:grpSp>
            <p:nvGrpSpPr>
              <p:cNvPr id="12" name="组合 11"/>
              <p:cNvGrpSpPr/>
              <p:nvPr/>
            </p:nvGrpSpPr>
            <p:grpSpPr>
              <a:xfrm>
                <a:off x="12315" y="4594"/>
                <a:ext cx="771" cy="758"/>
                <a:chOff x="7972630" y="3445844"/>
                <a:chExt cx="489378" cy="481263"/>
              </a:xfrm>
            </p:grpSpPr>
            <p:sp>
              <p:nvSpPr>
                <p:cNvPr id="7" name="椭圆 6"/>
                <p:cNvSpPr/>
                <p:nvPr/>
              </p:nvSpPr>
              <p:spPr bwMode="auto">
                <a:xfrm>
                  <a:off x="7991925" y="3445844"/>
                  <a:ext cx="459137" cy="481263"/>
                </a:xfrm>
                <a:prstGeom prst="ellipse">
                  <a:avLst/>
                </a:prstGeom>
                <a:solidFill>
                  <a:schemeClr val="bg1"/>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1600" b="0" i="0" u="none" strike="noStrike" cap="none" normalizeH="0" baseline="0" dirty="0">
                    <a:ln>
                      <a:noFill/>
                    </a:ln>
                    <a:solidFill>
                      <a:schemeClr val="tx1"/>
                    </a:solidFill>
                    <a:effectLst/>
                    <a:latin typeface="Times New Roman" panose="02020603050405020304" pitchFamily="18" charset="0"/>
                    <a:ea typeface="永中宋体" pitchFamily="2" charset="-122"/>
                  </a:endParaRPr>
                </a:p>
              </p:txBody>
            </p:sp>
            <p:sp>
              <p:nvSpPr>
                <p:cNvPr id="8" name="文本框 7"/>
                <p:cNvSpPr txBox="1"/>
                <p:nvPr/>
              </p:nvSpPr>
              <p:spPr>
                <a:xfrm>
                  <a:off x="7972630" y="3548734"/>
                  <a:ext cx="489378" cy="307777"/>
                </a:xfrm>
                <a:prstGeom prst="rect">
                  <a:avLst/>
                </a:prstGeom>
                <a:noFill/>
              </p:spPr>
              <p:txBody>
                <a:bodyPr wrap="none" rtlCol="0">
                  <a:spAutoFit/>
                </a:bodyPr>
                <a:lstStyle/>
                <a:p>
                  <a:r>
                    <a:rPr lang="zh-CN" altLang="en-US" sz="1400" dirty="0"/>
                    <a:t>正常</a:t>
                  </a:r>
                  <a:endParaRPr lang="zh-CN" altLang="en-US" sz="1400" dirty="0"/>
                </a:p>
              </p:txBody>
            </p:sp>
          </p:grpSp>
          <p:cxnSp>
            <p:nvCxnSpPr>
              <p:cNvPr id="13" name="直接箭头连接符 12"/>
              <p:cNvCxnSpPr>
                <a:stCxn id="4" idx="5"/>
                <a:endCxn id="6" idx="1"/>
              </p:cNvCxnSpPr>
              <p:nvPr/>
            </p:nvCxnSpPr>
            <p:spPr bwMode="auto">
              <a:xfrm>
                <a:off x="9379" y="5240"/>
                <a:ext cx="1110" cy="59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18" name="直接箭头连接符 17"/>
              <p:cNvCxnSpPr/>
              <p:nvPr/>
            </p:nvCxnSpPr>
            <p:spPr bwMode="auto">
              <a:xfrm>
                <a:off x="11127" y="4007"/>
                <a:ext cx="1362" cy="636"/>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0" name="直接箭头连接符 19"/>
              <p:cNvCxnSpPr/>
              <p:nvPr/>
            </p:nvCxnSpPr>
            <p:spPr bwMode="auto">
              <a:xfrm flipV="1">
                <a:off x="11157" y="5357"/>
                <a:ext cx="1432" cy="69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cxnSp>
            <p:nvCxnSpPr>
              <p:cNvPr id="23" name="直接箭头连接符 22"/>
              <p:cNvCxnSpPr>
                <a:endCxn id="4" idx="2"/>
              </p:cNvCxnSpPr>
              <p:nvPr/>
            </p:nvCxnSpPr>
            <p:spPr bwMode="auto">
              <a:xfrm>
                <a:off x="8203" y="4973"/>
                <a:ext cx="559" cy="0"/>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4" name="文本框 23"/>
              <p:cNvSpPr txBox="1"/>
              <p:nvPr/>
            </p:nvSpPr>
            <p:spPr>
              <a:xfrm>
                <a:off x="13122" y="4031"/>
                <a:ext cx="425" cy="582"/>
              </a:xfrm>
              <a:prstGeom prst="rect">
                <a:avLst/>
              </a:prstGeom>
              <a:noFill/>
            </p:spPr>
            <p:txBody>
              <a:bodyPr wrap="none" rtlCol="0">
                <a:spAutoFit/>
              </a:bodyPr>
              <a:lstStyle/>
              <a:p>
                <a:r>
                  <a:rPr lang="en-US" altLang="zh-CN" dirty="0"/>
                  <a:t>0</a:t>
                </a:r>
                <a:endParaRPr lang="zh-CN" altLang="en-US" dirty="0"/>
              </a:p>
            </p:txBody>
          </p:sp>
          <p:sp>
            <p:nvSpPr>
              <p:cNvPr id="25" name="文本框 24"/>
              <p:cNvSpPr txBox="1"/>
              <p:nvPr/>
            </p:nvSpPr>
            <p:spPr>
              <a:xfrm>
                <a:off x="11676" y="5613"/>
                <a:ext cx="612" cy="582"/>
              </a:xfrm>
              <a:prstGeom prst="rect">
                <a:avLst/>
              </a:prstGeom>
              <a:noFill/>
            </p:spPr>
            <p:txBody>
              <a:bodyPr wrap="none" rtlCol="0">
                <a:spAutoFit/>
              </a:bodyPr>
              <a:lstStyle/>
              <a:p>
                <a:r>
                  <a:rPr lang="en-US" altLang="zh-CN" dirty="0"/>
                  <a:t>+1</a:t>
                </a:r>
                <a:endParaRPr lang="zh-CN" altLang="en-US" dirty="0"/>
              </a:p>
            </p:txBody>
          </p:sp>
          <p:sp>
            <p:nvSpPr>
              <p:cNvPr id="26" name="文本框 25"/>
              <p:cNvSpPr txBox="1"/>
              <p:nvPr/>
            </p:nvSpPr>
            <p:spPr>
              <a:xfrm>
                <a:off x="11684" y="3859"/>
                <a:ext cx="612" cy="582"/>
              </a:xfrm>
              <a:prstGeom prst="rect">
                <a:avLst/>
              </a:prstGeom>
              <a:noFill/>
            </p:spPr>
            <p:txBody>
              <a:bodyPr wrap="none" rtlCol="0">
                <a:spAutoFit/>
              </a:bodyPr>
              <a:lstStyle/>
              <a:p>
                <a:r>
                  <a:rPr lang="en-US" altLang="zh-CN" dirty="0"/>
                  <a:t>-1</a:t>
                </a:r>
                <a:endParaRPr lang="zh-CN" altLang="en-US" dirty="0"/>
              </a:p>
            </p:txBody>
          </p:sp>
          <p:grpSp>
            <p:nvGrpSpPr>
              <p:cNvPr id="56" name="组合 55"/>
              <p:cNvGrpSpPr/>
              <p:nvPr/>
            </p:nvGrpSpPr>
            <p:grpSpPr>
              <a:xfrm>
                <a:off x="8762" y="4594"/>
                <a:ext cx="723" cy="758"/>
                <a:chOff x="5564054" y="2916911"/>
                <a:chExt cx="459137" cy="481263"/>
              </a:xfrm>
            </p:grpSpPr>
            <p:sp>
              <p:nvSpPr>
                <p:cNvPr id="4" name="椭圆 3"/>
                <p:cNvSpPr/>
                <p:nvPr/>
              </p:nvSpPr>
              <p:spPr bwMode="auto">
                <a:xfrm>
                  <a:off x="5564054" y="2916911"/>
                  <a:ext cx="459137" cy="481263"/>
                </a:xfrm>
                <a:prstGeom prst="ellipse">
                  <a:avLst/>
                </a:prstGeom>
                <a:solidFill>
                  <a:schemeClr val="bg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endParaRPr kumimoji="0" lang="zh-CN" altLang="en-US" sz="1400" b="0" i="0" u="none" strike="noStrike" cap="none" normalizeH="0" baseline="0" dirty="0">
                    <a:ln>
                      <a:noFill/>
                    </a:ln>
                    <a:solidFill>
                      <a:schemeClr val="tx1"/>
                    </a:solidFill>
                    <a:effectLst/>
                    <a:latin typeface="Times New Roman" panose="02020603050405020304" pitchFamily="18" charset="0"/>
                    <a:ea typeface="永中宋体" pitchFamily="2" charset="-122"/>
                  </a:endParaRPr>
                </a:p>
              </p:txBody>
            </p:sp>
            <p:sp>
              <p:nvSpPr>
                <p:cNvPr id="31" name="文本框 30"/>
                <p:cNvSpPr txBox="1"/>
                <p:nvPr/>
              </p:nvSpPr>
              <p:spPr>
                <a:xfrm>
                  <a:off x="5595648" y="2973672"/>
                  <a:ext cx="401072" cy="338554"/>
                </a:xfrm>
                <a:prstGeom prst="rect">
                  <a:avLst/>
                </a:prstGeom>
                <a:noFill/>
              </p:spPr>
              <p:txBody>
                <a:bodyPr wrap="none" rtlCol="0">
                  <a:spAutoFit/>
                </a:bodyPr>
                <a:lstStyle/>
                <a:p>
                  <a:r>
                    <a:rPr lang="en-US" altLang="zh-CN" sz="1600" dirty="0"/>
                    <a:t>q0</a:t>
                  </a:r>
                  <a:endParaRPr lang="zh-CN" altLang="en-US" sz="1600" dirty="0"/>
                </a:p>
              </p:txBody>
            </p:sp>
          </p:grpSp>
          <p:cxnSp>
            <p:nvCxnSpPr>
              <p:cNvPr id="15" name="直接箭头连接符 14"/>
              <p:cNvCxnSpPr/>
              <p:nvPr/>
            </p:nvCxnSpPr>
            <p:spPr bwMode="auto">
              <a:xfrm flipV="1">
                <a:off x="10667" y="4211"/>
                <a:ext cx="0" cy="15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28" name="文本框 27"/>
              <p:cNvSpPr txBox="1"/>
              <p:nvPr/>
            </p:nvSpPr>
            <p:spPr>
              <a:xfrm>
                <a:off x="9342" y="5396"/>
                <a:ext cx="612" cy="582"/>
              </a:xfrm>
              <a:prstGeom prst="rect">
                <a:avLst/>
              </a:prstGeom>
              <a:noFill/>
            </p:spPr>
            <p:txBody>
              <a:bodyPr wrap="none" rtlCol="0">
                <a:spAutoFit/>
              </a:bodyPr>
              <a:lstStyle/>
              <a:p>
                <a:r>
                  <a:rPr lang="en-US" altLang="zh-CN" dirty="0"/>
                  <a:t>+1</a:t>
                </a:r>
                <a:endParaRPr lang="zh-CN" altLang="en-US" dirty="0"/>
              </a:p>
            </p:txBody>
          </p:sp>
          <p:sp>
            <p:nvSpPr>
              <p:cNvPr id="29" name="文本框 28"/>
              <p:cNvSpPr txBox="1"/>
              <p:nvPr/>
            </p:nvSpPr>
            <p:spPr>
              <a:xfrm>
                <a:off x="9987" y="4678"/>
                <a:ext cx="680" cy="582"/>
              </a:xfrm>
              <a:prstGeom prst="rect">
                <a:avLst/>
              </a:prstGeom>
              <a:noFill/>
            </p:spPr>
            <p:txBody>
              <a:bodyPr wrap="none" rtlCol="0">
                <a:spAutoFit/>
              </a:bodyPr>
              <a:lstStyle/>
              <a:p>
                <a:r>
                  <a:rPr lang="en-US" altLang="zh-CN" dirty="0"/>
                  <a:t>+2</a:t>
                </a:r>
                <a:endParaRPr lang="zh-CN" altLang="en-US" dirty="0"/>
              </a:p>
            </p:txBody>
          </p:sp>
          <p:cxnSp>
            <p:nvCxnSpPr>
              <p:cNvPr id="19" name="直接箭头连接符 18"/>
              <p:cNvCxnSpPr/>
              <p:nvPr/>
            </p:nvCxnSpPr>
            <p:spPr bwMode="auto">
              <a:xfrm flipH="1" flipV="1">
                <a:off x="11001" y="4134"/>
                <a:ext cx="1384" cy="649"/>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32" name="文本框 31"/>
              <p:cNvSpPr txBox="1"/>
              <p:nvPr/>
            </p:nvSpPr>
            <p:spPr>
              <a:xfrm>
                <a:off x="11136" y="4329"/>
                <a:ext cx="612" cy="582"/>
              </a:xfrm>
              <a:prstGeom prst="rect">
                <a:avLst/>
              </a:prstGeom>
              <a:noFill/>
            </p:spPr>
            <p:txBody>
              <a:bodyPr wrap="none" rtlCol="0">
                <a:spAutoFit/>
              </a:bodyPr>
              <a:lstStyle/>
              <a:p>
                <a:r>
                  <a:rPr lang="en-US" altLang="zh-CN" dirty="0"/>
                  <a:t>+1</a:t>
                </a:r>
                <a:endParaRPr lang="zh-CN" altLang="en-US" dirty="0"/>
              </a:p>
            </p:txBody>
          </p:sp>
          <p:cxnSp>
            <p:nvCxnSpPr>
              <p:cNvPr id="44" name="直接箭头连接符 43"/>
              <p:cNvCxnSpPr/>
              <p:nvPr/>
            </p:nvCxnSpPr>
            <p:spPr bwMode="auto">
              <a:xfrm>
                <a:off x="10855" y="4211"/>
                <a:ext cx="0" cy="1513"/>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5" name="文本框 44"/>
              <p:cNvSpPr txBox="1"/>
              <p:nvPr/>
            </p:nvSpPr>
            <p:spPr>
              <a:xfrm>
                <a:off x="10817" y="4852"/>
                <a:ext cx="680" cy="582"/>
              </a:xfrm>
              <a:prstGeom prst="rect">
                <a:avLst/>
              </a:prstGeom>
              <a:noFill/>
            </p:spPr>
            <p:txBody>
              <a:bodyPr wrap="none" rtlCol="0">
                <a:spAutoFit/>
              </a:bodyPr>
              <a:lstStyle/>
              <a:p>
                <a:r>
                  <a:rPr lang="en-US" altLang="zh-CN" dirty="0"/>
                  <a:t>-2</a:t>
                </a:r>
                <a:endParaRPr lang="zh-CN" altLang="en-US" dirty="0"/>
              </a:p>
            </p:txBody>
          </p:sp>
          <p:cxnSp>
            <p:nvCxnSpPr>
              <p:cNvPr id="47" name="直接箭头连接符 46"/>
              <p:cNvCxnSpPr>
                <a:stCxn id="6" idx="4"/>
                <a:endCxn id="48" idx="0"/>
              </p:cNvCxnSpPr>
              <p:nvPr/>
            </p:nvCxnSpPr>
            <p:spPr bwMode="auto">
              <a:xfrm flipH="1">
                <a:off x="10731" y="6483"/>
                <a:ext cx="14" cy="487"/>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48" name="椭圆 47"/>
              <p:cNvSpPr/>
              <p:nvPr/>
            </p:nvSpPr>
            <p:spPr bwMode="auto">
              <a:xfrm>
                <a:off x="10369" y="6971"/>
                <a:ext cx="723" cy="725"/>
              </a:xfrm>
              <a:prstGeom prst="ellipse">
                <a:avLst/>
              </a:prstGeom>
              <a:solidFill>
                <a:schemeClr val="bg1">
                  <a:lumMod val="85000"/>
                </a:schemeClr>
              </a:solidFill>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pPr>
                <a:r>
                  <a:rPr lang="zh-CN" altLang="en-US" sz="1600" dirty="0">
                    <a:solidFill>
                      <a:schemeClr val="tx1"/>
                    </a:solidFill>
                    <a:latin typeface="方正小标宋简体" panose="02010601030101010101" charset="-122"/>
                    <a:ea typeface="方正小标宋简体" panose="02010601030101010101" charset="-122"/>
                  </a:rPr>
                  <a:t>停</a:t>
                </a:r>
                <a:endParaRPr kumimoji="0" lang="zh-CN" altLang="en-US" sz="1600" b="0" i="0" u="none" strike="noStrike" cap="none" normalizeH="0" baseline="0" dirty="0">
                  <a:ln>
                    <a:noFill/>
                  </a:ln>
                  <a:solidFill>
                    <a:schemeClr val="tx1"/>
                  </a:solidFill>
                  <a:effectLst/>
                  <a:latin typeface="方正小标宋简体" panose="02010601030101010101" charset="-122"/>
                  <a:ea typeface="方正小标宋简体" panose="02010601030101010101" charset="-122"/>
                </a:endParaRPr>
              </a:p>
            </p:txBody>
          </p:sp>
          <p:sp>
            <p:nvSpPr>
              <p:cNvPr id="57" name="文本框 56"/>
              <p:cNvSpPr txBox="1"/>
              <p:nvPr/>
            </p:nvSpPr>
            <p:spPr>
              <a:xfrm>
                <a:off x="10725" y="6425"/>
                <a:ext cx="612" cy="582"/>
              </a:xfrm>
              <a:prstGeom prst="rect">
                <a:avLst/>
              </a:prstGeom>
              <a:noFill/>
            </p:spPr>
            <p:txBody>
              <a:bodyPr wrap="none" rtlCol="0">
                <a:spAutoFit/>
              </a:bodyPr>
              <a:lstStyle/>
              <a:p>
                <a:r>
                  <a:rPr lang="en-US" altLang="zh-CN" dirty="0"/>
                  <a:t>-1</a:t>
                </a:r>
                <a:endParaRPr lang="zh-CN" altLang="en-US" dirty="0"/>
              </a:p>
            </p:txBody>
          </p:sp>
          <p:cxnSp>
            <p:nvCxnSpPr>
              <p:cNvPr id="59" name="直接箭头连接符 58"/>
              <p:cNvCxnSpPr/>
              <p:nvPr/>
            </p:nvCxnSpPr>
            <p:spPr bwMode="auto">
              <a:xfrm flipH="1">
                <a:off x="11052" y="5258"/>
                <a:ext cx="1388" cy="655"/>
              </a:xfrm>
              <a:prstGeom prst="straightConnector1">
                <a:avLst/>
              </a:prstGeom>
              <a:solidFill>
                <a:schemeClr val="accent1"/>
              </a:solidFill>
              <a:ln w="9525" cap="flat" cmpd="sng" algn="ctr">
                <a:solidFill>
                  <a:schemeClr val="tx1"/>
                </a:solidFill>
                <a:prstDash val="solid"/>
                <a:round/>
                <a:headEnd type="none" w="med" len="med"/>
                <a:tailEnd type="triangle"/>
              </a:ln>
              <a:effectLst/>
            </p:spPr>
          </p:cxnSp>
          <p:sp>
            <p:nvSpPr>
              <p:cNvPr id="64" name="文本框 63"/>
              <p:cNvSpPr txBox="1"/>
              <p:nvPr/>
            </p:nvSpPr>
            <p:spPr>
              <a:xfrm>
                <a:off x="11422" y="5128"/>
                <a:ext cx="612" cy="582"/>
              </a:xfrm>
              <a:prstGeom prst="rect">
                <a:avLst/>
              </a:prstGeom>
              <a:noFill/>
            </p:spPr>
            <p:txBody>
              <a:bodyPr wrap="none" rtlCol="0">
                <a:spAutoFit/>
              </a:bodyPr>
              <a:lstStyle/>
              <a:p>
                <a:r>
                  <a:rPr lang="en-US" altLang="zh-CN" dirty="0"/>
                  <a:t>-1</a:t>
                </a:r>
                <a:endParaRPr lang="zh-CN" altLang="en-US" dirty="0"/>
              </a:p>
            </p:txBody>
          </p:sp>
        </p:grpSp>
        <p:sp>
          <p:nvSpPr>
            <p:cNvPr id="14" name="文本框 13"/>
            <p:cNvSpPr txBox="1"/>
            <p:nvPr/>
          </p:nvSpPr>
          <p:spPr>
            <a:xfrm>
              <a:off x="11134" y="4873"/>
              <a:ext cx="1227" cy="580"/>
            </a:xfrm>
            <a:prstGeom prst="rect">
              <a:avLst/>
            </a:prstGeom>
            <a:noFill/>
          </p:spPr>
          <p:txBody>
            <a:bodyPr wrap="none" rtlCol="0">
              <a:spAutoFit/>
            </a:bodyPr>
            <a:p>
              <a:r>
                <a:rPr lang="zh-CN" altLang="en-US" dirty="0"/>
                <a:t>（</a:t>
              </a:r>
              <a:r>
                <a:rPr lang="en-US" altLang="zh-CN" dirty="0"/>
                <a:t>F</a:t>
              </a:r>
              <a:r>
                <a:rPr lang="zh-CN" altLang="en-US" dirty="0"/>
                <a:t>）</a:t>
              </a:r>
              <a:endParaRPr lang="zh-CN" altLang="en-US" dirty="0"/>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（通用）计算机系统</a:t>
            </a:r>
            <a:endParaRPr lang="zh-CN" altLang="en-US" dirty="0"/>
          </a:p>
        </p:txBody>
      </p:sp>
      <p:sp>
        <p:nvSpPr>
          <p:cNvPr id="3" name="内容占位符 2"/>
          <p:cNvSpPr>
            <a:spLocks noGrp="1"/>
          </p:cNvSpPr>
          <p:nvPr>
            <p:ph idx="1"/>
          </p:nvPr>
        </p:nvSpPr>
        <p:spPr/>
        <p:txBody>
          <a:bodyPr/>
          <a:lstStyle/>
          <a:p>
            <a:r>
              <a:rPr lang="zh-CN" altLang="en-US" sz="2800" dirty="0"/>
              <a:t>什么是计算机系统？</a:t>
            </a:r>
            <a:endParaRPr lang="en-US" altLang="zh-CN" sz="2800" dirty="0"/>
          </a:p>
          <a:p>
            <a:pPr lvl="1"/>
            <a:r>
              <a:rPr lang="zh-CN" altLang="en-US" sz="2400" dirty="0"/>
              <a:t>软硬件协调配合的整体</a:t>
            </a:r>
            <a:endParaRPr lang="zh-CN" altLang="en-US" sz="2400" dirty="0"/>
          </a:p>
        </p:txBody>
      </p:sp>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240221" y="2959240"/>
            <a:ext cx="3334954" cy="2920467"/>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18537" y="2959469"/>
            <a:ext cx="2669035" cy="292023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p:txBody>
          <a:bodyPr/>
          <a:lstStyle/>
          <a:p>
            <a:r>
              <a:rPr lang="zh-CN" altLang="en-US" dirty="0"/>
              <a:t>专用计算机系统</a:t>
            </a:r>
            <a:endParaRPr lang="zh-CN" altLang="en-US" dirty="0"/>
          </a:p>
        </p:txBody>
      </p:sp>
      <p:sp>
        <p:nvSpPr>
          <p:cNvPr id="7" name="内容占位符 6"/>
          <p:cNvSpPr>
            <a:spLocks noGrp="1"/>
          </p:cNvSpPr>
          <p:nvPr>
            <p:ph idx="1"/>
          </p:nvPr>
        </p:nvSpPr>
        <p:spPr/>
        <p:txBody>
          <a:bodyPr/>
          <a:lstStyle/>
          <a:p>
            <a:r>
              <a:rPr lang="zh-CN" altLang="en-US" dirty="0"/>
              <a:t>什么是专用计算机系统？</a:t>
            </a:r>
            <a:endParaRPr lang="en-US" altLang="zh-CN" dirty="0"/>
          </a:p>
          <a:p>
            <a:pPr lvl="1"/>
            <a:r>
              <a:rPr lang="zh-CN" altLang="en-US" dirty="0"/>
              <a:t>专为解决某一特定问题而设计制造的电子计算机。一般拥有固定的存储程序</a:t>
            </a:r>
            <a:endParaRPr lang="en-US" altLang="zh-CN" dirty="0"/>
          </a:p>
          <a:p>
            <a:endParaRPr lang="en-US" altLang="zh-CN" dirty="0"/>
          </a:p>
          <a:p>
            <a:endParaRPr lang="zh-CN" altLang="en-US"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6388" y="3710217"/>
            <a:ext cx="2493129" cy="1589370"/>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143" y="3710217"/>
            <a:ext cx="2159189" cy="147522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959" y="3162300"/>
            <a:ext cx="2162175" cy="285750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单片机</a:t>
            </a:r>
            <a:r>
              <a:rPr lang="en-US" altLang="zh-CN" dirty="0"/>
              <a:t>/</a:t>
            </a:r>
            <a:r>
              <a:rPr lang="zh-CN" altLang="en-US" dirty="0"/>
              <a:t>微控制器</a:t>
            </a:r>
            <a:endParaRPr lang="zh-CN" altLang="en-US" dirty="0"/>
          </a:p>
        </p:txBody>
      </p:sp>
      <p:sp>
        <p:nvSpPr>
          <p:cNvPr id="3" name="内容占位符 2"/>
          <p:cNvSpPr>
            <a:spLocks noGrp="1"/>
          </p:cNvSpPr>
          <p:nvPr>
            <p:ph idx="1"/>
          </p:nvPr>
        </p:nvSpPr>
        <p:spPr>
          <a:xfrm>
            <a:off x="374015" y="1752600"/>
            <a:ext cx="4892040" cy="4267200"/>
          </a:xfrm>
        </p:spPr>
        <p:txBody>
          <a:bodyPr/>
          <a:lstStyle/>
          <a:p>
            <a:r>
              <a:rPr lang="zh-CN" altLang="en-US" sz="2300" dirty="0"/>
              <a:t>什么是单片微型计算机（单片机）？</a:t>
            </a:r>
            <a:endParaRPr lang="en-US" altLang="zh-CN" sz="2300" dirty="0"/>
          </a:p>
          <a:p>
            <a:pPr lvl="1"/>
            <a:r>
              <a:rPr lang="zh-CN" altLang="en-US" sz="1900" dirty="0"/>
              <a:t>制作在一块集成电路（芯片）上的计算机，简称单片机或微控制器。它包括中央处理器（</a:t>
            </a:r>
            <a:r>
              <a:rPr lang="en-US" altLang="zh-CN" sz="1900" dirty="0"/>
              <a:t>CPU</a:t>
            </a:r>
            <a:r>
              <a:rPr lang="zh-CN" altLang="en-US" sz="1900" dirty="0"/>
              <a:t>），数据存储器、程序存储器，定时</a:t>
            </a:r>
            <a:r>
              <a:rPr lang="en-US" altLang="zh-CN" sz="1900" dirty="0"/>
              <a:t>/</a:t>
            </a:r>
            <a:r>
              <a:rPr lang="zh-CN" altLang="en-US" sz="1900" dirty="0"/>
              <a:t>计数器，各种输入</a:t>
            </a:r>
            <a:r>
              <a:rPr lang="en-US" altLang="zh-CN" sz="1900" dirty="0"/>
              <a:t>/</a:t>
            </a:r>
            <a:r>
              <a:rPr lang="zh-CN" altLang="en-US" sz="1900" dirty="0"/>
              <a:t>输出（</a:t>
            </a:r>
            <a:r>
              <a:rPr lang="en-US" altLang="zh-CN" sz="1900" dirty="0"/>
              <a:t>I/O</a:t>
            </a:r>
            <a:r>
              <a:rPr lang="zh-CN" altLang="en-US" sz="1900" dirty="0"/>
              <a:t>）接口和时钟电路。可独立地进行工作</a:t>
            </a:r>
            <a:endParaRPr lang="en-US" altLang="zh-CN" sz="1900" dirty="0"/>
          </a:p>
          <a:p>
            <a:pPr lvl="1"/>
            <a:r>
              <a:rPr lang="zh-CN" altLang="en-US" sz="1900" dirty="0"/>
              <a:t>应用广泛，例如电机控制、条码阅读器</a:t>
            </a:r>
            <a:r>
              <a:rPr lang="en-US" altLang="zh-CN" sz="1900" dirty="0"/>
              <a:t>/</a:t>
            </a:r>
            <a:r>
              <a:rPr lang="zh-CN" altLang="en-US" sz="1900" dirty="0"/>
              <a:t>扫描器、消费类电子、游戏设备、电话、</a:t>
            </a:r>
            <a:r>
              <a:rPr lang="en-US" altLang="zh-CN" sz="1900" dirty="0"/>
              <a:t>HVAC</a:t>
            </a:r>
            <a:r>
              <a:rPr lang="zh-CN" altLang="en-US" sz="1900" dirty="0"/>
              <a:t>、楼宇安全与门禁控制、工业控制与自动化和白色家电（洗衣机、微波炉）等</a:t>
            </a:r>
            <a:endParaRPr lang="en-US" altLang="zh-CN" sz="1900"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500280" y="4008952"/>
            <a:ext cx="1545020" cy="1545020"/>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0695" y="4008952"/>
            <a:ext cx="1545020" cy="1545020"/>
          </a:xfrm>
          <a:prstGeom prst="rect">
            <a:avLst/>
          </a:prstGeom>
        </p:spPr>
      </p:pic>
      <p:pic>
        <p:nvPicPr>
          <p:cNvPr id="84" name="图片 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0370" y="1843405"/>
            <a:ext cx="3075305" cy="209042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嵌入式系统</a:t>
            </a:r>
            <a:endParaRPr lang="zh-CN" altLang="en-US" dirty="0"/>
          </a:p>
        </p:txBody>
      </p:sp>
      <p:sp>
        <p:nvSpPr>
          <p:cNvPr id="3" name="内容占位符 2"/>
          <p:cNvSpPr>
            <a:spLocks noGrp="1"/>
          </p:cNvSpPr>
          <p:nvPr>
            <p:ph idx="1"/>
          </p:nvPr>
        </p:nvSpPr>
        <p:spPr/>
        <p:txBody>
          <a:bodyPr/>
          <a:lstStyle/>
          <a:p>
            <a:r>
              <a:rPr lang="zh-CN" altLang="en-US" dirty="0"/>
              <a:t>什么是嵌入式系统？</a:t>
            </a:r>
            <a:endParaRPr lang="en-US" altLang="zh-CN" dirty="0"/>
          </a:p>
          <a:p>
            <a:pPr lvl="1"/>
            <a:r>
              <a:rPr lang="zh-CN" altLang="en-US" dirty="0"/>
              <a:t>嵌入到对象体系中的专用计算机系统。</a:t>
            </a:r>
            <a:endParaRPr lang="en-US" altLang="zh-CN" dirty="0"/>
          </a:p>
          <a:p>
            <a:r>
              <a:rPr lang="zh-CN" altLang="en-US" dirty="0"/>
              <a:t>三个基本特点</a:t>
            </a:r>
            <a:endParaRPr lang="en-US" altLang="zh-CN" dirty="0"/>
          </a:p>
          <a:p>
            <a:pPr lvl="1"/>
            <a:r>
              <a:rPr lang="zh-CN" altLang="en-US" dirty="0"/>
              <a:t>可嵌入性</a:t>
            </a:r>
            <a:endParaRPr lang="en-US" altLang="zh-CN" dirty="0"/>
          </a:p>
          <a:p>
            <a:pPr lvl="1"/>
            <a:r>
              <a:rPr lang="zh-CN" altLang="en-US" dirty="0"/>
              <a:t>专用性</a:t>
            </a:r>
            <a:endParaRPr lang="en-US" altLang="zh-CN" dirty="0"/>
          </a:p>
          <a:p>
            <a:pPr lvl="1"/>
            <a:r>
              <a:rPr lang="zh-CN" altLang="en-US" dirty="0"/>
              <a:t>计算机系统</a:t>
            </a:r>
            <a:endParaRPr lang="en-US" altLang="zh-CN" dirty="0"/>
          </a:p>
          <a:p>
            <a:r>
              <a:rPr lang="zh-CN" altLang="en-US" dirty="0"/>
              <a:t>对象系统是指嵌入式系统所嵌入的宿主系统</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嵌入式系统的应用</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98775" y="1764796"/>
            <a:ext cx="2533650" cy="2095500"/>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0250" y="3947423"/>
            <a:ext cx="1495425" cy="2095500"/>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7617" y="3947423"/>
            <a:ext cx="3181350" cy="2095500"/>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368" y="3953641"/>
            <a:ext cx="3143250" cy="2095500"/>
          </a:xfrm>
          <a:prstGeom prst="rect">
            <a:avLst/>
          </a:prstGeom>
        </p:spPr>
      </p:pic>
      <p:pic>
        <p:nvPicPr>
          <p:cNvPr id="10" name="图片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2117" y="1764796"/>
            <a:ext cx="3143251" cy="2095500"/>
          </a:xfrm>
          <a:prstGeom prst="rect">
            <a:avLst/>
          </a:prstGeom>
        </p:spPr>
      </p:pic>
      <p:pic>
        <p:nvPicPr>
          <p:cNvPr id="1405975068" name="图片 1405975068"/>
          <p:cNvPicPr>
            <a:picLocks noChangeAspect="1"/>
          </p:cNvPicPr>
          <p:nvPr/>
        </p:nvPicPr>
        <p:blipFill>
          <a:blip r:embed="rId6" cstate="print">
            <a:extLst>
              <a:ext uri="{28A0092B-C50C-407E-A947-70E740481C1C}">
                <a14:useLocalDpi xmlns:a14="http://schemas.microsoft.com/office/drawing/2010/main" val="0"/>
              </a:ext>
            </a:extLst>
          </a:blip>
          <a:srcRect b="8691"/>
          <a:stretch>
            <a:fillRect/>
          </a:stretch>
        </p:blipFill>
        <p:spPr>
          <a:xfrm>
            <a:off x="262255" y="1764665"/>
            <a:ext cx="2636520" cy="2007870"/>
          </a:xfrm>
          <a:prstGeom prst="rect">
            <a:avLst/>
          </a:prstGeom>
          <a:noFill/>
          <a:ln>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0597506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计算机如何识别障碍物</a:t>
            </a:r>
            <a:endParaRPr lang="zh-CN" altLang="en-US" dirty="0"/>
          </a:p>
        </p:txBody>
      </p:sp>
      <p:sp>
        <p:nvSpPr>
          <p:cNvPr id="3" name="内容占位符 2"/>
          <p:cNvSpPr>
            <a:spLocks noGrp="1"/>
          </p:cNvSpPr>
          <p:nvPr>
            <p:ph idx="1"/>
          </p:nvPr>
        </p:nvSpPr>
        <p:spPr/>
        <p:txBody>
          <a:bodyPr/>
          <a:lstStyle/>
          <a:p>
            <a:r>
              <a:rPr lang="zh-CN" altLang="en-US" dirty="0"/>
              <a:t>方法：</a:t>
            </a:r>
            <a:endParaRPr lang="en-US" altLang="zh-CN" dirty="0"/>
          </a:p>
          <a:p>
            <a:pPr lvl="1"/>
            <a:r>
              <a:rPr lang="zh-CN" altLang="en-US" dirty="0"/>
              <a:t>通过摄像头采集图像</a:t>
            </a:r>
            <a:endParaRPr lang="en-US" altLang="zh-CN" dirty="0"/>
          </a:p>
          <a:p>
            <a:pPr lvl="1"/>
            <a:r>
              <a:rPr lang="zh-CN" altLang="en-US" dirty="0"/>
              <a:t>依靠模式识别技术</a:t>
            </a:r>
            <a:endParaRPr lang="en-US" altLang="zh-CN" dirty="0"/>
          </a:p>
          <a:p>
            <a:pPr marL="469900" lvl="1" indent="0">
              <a:buNone/>
            </a:pPr>
            <a:r>
              <a:rPr lang="zh-CN" altLang="en-US" dirty="0"/>
              <a:t>     从图像中分辨目标</a:t>
            </a:r>
            <a:endParaRPr lang="en-US" altLang="zh-CN" dirty="0"/>
          </a:p>
          <a:p>
            <a:r>
              <a:rPr lang="zh-CN" altLang="en-US" dirty="0"/>
              <a:t>什么是模式识别？</a:t>
            </a:r>
            <a:endParaRPr lang="en-US" altLang="zh-CN" dirty="0"/>
          </a:p>
          <a:p>
            <a:pPr lvl="1"/>
            <a:r>
              <a:rPr lang="zh-CN" altLang="en-US" dirty="0"/>
              <a:t>【定义】对表征事物或现象的各种数据</a:t>
            </a:r>
            <a:r>
              <a:rPr lang="en-US" altLang="zh-CN" dirty="0"/>
              <a:t>(</a:t>
            </a:r>
            <a:r>
              <a:rPr lang="zh-CN" altLang="en-US" dirty="0"/>
              <a:t>数值的、文字的和逻辑关系的</a:t>
            </a:r>
            <a:r>
              <a:rPr lang="en-US" altLang="zh-CN" dirty="0"/>
              <a:t>)</a:t>
            </a:r>
            <a:r>
              <a:rPr lang="zh-CN" altLang="en-US" dirty="0"/>
              <a:t>进行处理和分析，以对事物或现象进行描述、辨认、分类和解释的过程，是信息科学和人工智能的重要组成部分</a:t>
            </a:r>
            <a:endParaRPr lang="en-US" altLang="zh-CN"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318125" y="1900238"/>
            <a:ext cx="2857500" cy="21431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本章要求</a:t>
            </a:r>
            <a:endParaRPr lang="zh-CN" altLang="en-US"/>
          </a:p>
        </p:txBody>
      </p:sp>
      <p:sp>
        <p:nvSpPr>
          <p:cNvPr id="3" name="内容占位符 2"/>
          <p:cNvSpPr>
            <a:spLocks noGrp="1"/>
          </p:cNvSpPr>
          <p:nvPr>
            <p:ph idx="1"/>
          </p:nvPr>
        </p:nvSpPr>
        <p:spPr>
          <a:xfrm>
            <a:off x="567055" y="1752600"/>
            <a:ext cx="4004945" cy="4267200"/>
          </a:xfrm>
        </p:spPr>
        <p:txBody>
          <a:bodyPr/>
          <a:lstStyle/>
          <a:p>
            <a:r>
              <a:rPr lang="zh-CN" altLang="en-US" sz="1600" dirty="0"/>
              <a:t>能够概述传感器的概念、种类和作用</a:t>
            </a:r>
            <a:endParaRPr lang="zh-CN" altLang="en-US" sz="1600" dirty="0"/>
          </a:p>
          <a:p>
            <a:r>
              <a:rPr lang="zh-CN" altLang="en-US" sz="1600" dirty="0"/>
              <a:t>能够概述A/D、D/A转换的原理和作用</a:t>
            </a:r>
            <a:endParaRPr lang="zh-CN" altLang="en-US" sz="1600" dirty="0"/>
          </a:p>
          <a:p>
            <a:r>
              <a:rPr lang="zh-CN" altLang="en-US" sz="1600" dirty="0"/>
              <a:t>能够概述采样频率和量化精度的概念，以及和采样数据量的关系</a:t>
            </a:r>
            <a:endParaRPr lang="zh-CN" altLang="en-US" sz="1600" dirty="0"/>
          </a:p>
          <a:p>
            <a:r>
              <a:rPr lang="zh-CN" altLang="en-US" sz="1600" dirty="0"/>
              <a:t>能够概述计算机接口的概念、种类和工作原理</a:t>
            </a:r>
            <a:endParaRPr lang="zh-CN" altLang="en-US" sz="1600" dirty="0"/>
          </a:p>
          <a:p>
            <a:r>
              <a:rPr lang="zh-CN" altLang="en-US" sz="1600" dirty="0"/>
              <a:t>能够分辨和正确使用常见的外部接口</a:t>
            </a:r>
            <a:endParaRPr lang="zh-CN" altLang="en-US" sz="1600" dirty="0"/>
          </a:p>
          <a:p>
            <a:r>
              <a:rPr lang="zh-CN" altLang="en-US" sz="1600" dirty="0"/>
              <a:t>能够概述控制的概念</a:t>
            </a:r>
            <a:endParaRPr lang="zh-CN" altLang="en-US" sz="1600" dirty="0"/>
          </a:p>
          <a:p>
            <a:r>
              <a:rPr lang="zh-CN" altLang="en-US" sz="1600" dirty="0"/>
              <a:t>能够说明反馈的概念以及和自动控制的关系</a:t>
            </a:r>
            <a:endParaRPr lang="zh-CN" altLang="en-US" sz="1600" dirty="0"/>
          </a:p>
          <a:p>
            <a:r>
              <a:rPr lang="zh-CN" altLang="en-US" sz="1600" dirty="0"/>
              <a:t>能够制作一个程控装置，并编写一个简单的控制程序</a:t>
            </a:r>
            <a:endParaRPr lang="zh-CN" altLang="en-US" sz="1600" dirty="0"/>
          </a:p>
          <a:p>
            <a:r>
              <a:rPr lang="zh-CN" altLang="en-US" sz="1600" dirty="0"/>
              <a:t>能够概述图灵机的概念</a:t>
            </a:r>
            <a:endParaRPr lang="zh-CN" altLang="en-US" sz="1600" dirty="0"/>
          </a:p>
          <a:p>
            <a:r>
              <a:rPr lang="zh-CN" altLang="en-US" sz="1600" dirty="0"/>
              <a:t>能够理解停机悖论</a:t>
            </a:r>
            <a:endParaRPr lang="zh-CN" altLang="en-US" sz="1600" dirty="0"/>
          </a:p>
          <a:p>
            <a:r>
              <a:rPr lang="zh-CN" altLang="en-US" sz="1600" dirty="0">
                <a:sym typeface="+mn-ea"/>
              </a:rPr>
              <a:t>能够理解有限状态自动机以及和图灵机的关系</a:t>
            </a:r>
            <a:endParaRPr lang="zh-CN" altLang="en-US" sz="1600" dirty="0"/>
          </a:p>
          <a:p>
            <a:endParaRPr lang="zh-CN" altLang="en-US" sz="1600" dirty="0"/>
          </a:p>
        </p:txBody>
      </p:sp>
      <p:sp>
        <p:nvSpPr>
          <p:cNvPr id="4" name="内容占位符 2"/>
          <p:cNvSpPr>
            <a:spLocks noGrp="1"/>
          </p:cNvSpPr>
          <p:nvPr/>
        </p:nvSpPr>
        <p:spPr>
          <a:xfrm>
            <a:off x="4572000" y="1752600"/>
            <a:ext cx="4004945" cy="4267200"/>
          </a:xfrm>
          <a:prstGeom prst="rect">
            <a:avLst/>
          </a:prstGeom>
          <a:noFill/>
          <a:ln w="9525">
            <a:noFill/>
            <a:miter lim="800000"/>
          </a:ln>
          <a:effectLst/>
        </p:spPr>
        <p:txBody>
          <a:bodyPr vert="horz" wrap="square" lIns="91440" tIns="45720" rIns="91440" bIns="45720" numCol="1" anchor="t" anchorCtr="0" compatLnSpc="1"/>
          <a:lstStyle>
            <a:lvl1pPr marL="469900" indent="-469900" algn="l" rtl="0" eaLnBrk="1" fontAlgn="base" hangingPunct="1">
              <a:spcBef>
                <a:spcPct val="20000"/>
              </a:spcBef>
              <a:spcAft>
                <a:spcPct val="0"/>
              </a:spcAft>
              <a:buClr>
                <a:schemeClr val="accent2"/>
              </a:buClr>
              <a:buSzPct val="100000"/>
              <a:buFont typeface="Wingdings" panose="05000000000000000000" pitchFamily="2" charset="2"/>
              <a:buChar char="o"/>
              <a:defRPr sz="3000" baseline="0">
                <a:solidFill>
                  <a:srgbClr val="002060"/>
                </a:solidFill>
                <a:latin typeface="+mn-lt"/>
                <a:ea typeface="+mn-ea"/>
                <a:cs typeface="+mn-cs"/>
              </a:defRPr>
            </a:lvl1pPr>
            <a:lvl2pPr marL="906780" indent="-436880" algn="l" rtl="0" eaLnBrk="1" fontAlgn="base" hangingPunct="1">
              <a:spcBef>
                <a:spcPct val="20000"/>
              </a:spcBef>
              <a:spcAft>
                <a:spcPct val="0"/>
              </a:spcAft>
              <a:buClr>
                <a:schemeClr val="accent2"/>
              </a:buClr>
              <a:buSzPct val="100000"/>
              <a:buFont typeface="Wingdings" panose="05000000000000000000" pitchFamily="2" charset="2"/>
              <a:buChar char="n"/>
              <a:defRPr sz="2600" baseline="0">
                <a:solidFill>
                  <a:srgbClr val="002060"/>
                </a:solidFill>
                <a:latin typeface="+mn-lt"/>
                <a:ea typeface="+mn-ea"/>
              </a:defRPr>
            </a:lvl2pPr>
            <a:lvl3pPr marL="1303655" indent="-395605" algn="l" rtl="0" eaLnBrk="1" fontAlgn="base" hangingPunct="1">
              <a:spcBef>
                <a:spcPct val="20000"/>
              </a:spcBef>
              <a:spcAft>
                <a:spcPct val="0"/>
              </a:spcAft>
              <a:buClr>
                <a:schemeClr val="accent2"/>
              </a:buClr>
              <a:buSzPct val="100000"/>
              <a:buFont typeface="Wingdings" panose="05000000000000000000" pitchFamily="2" charset="2"/>
              <a:buChar char="o"/>
              <a:defRPr sz="2300" baseline="0">
                <a:solidFill>
                  <a:srgbClr val="002060"/>
                </a:solidFill>
                <a:latin typeface="+mn-lt"/>
                <a:ea typeface="+mn-ea"/>
              </a:defRPr>
            </a:lvl3pPr>
            <a:lvl4pPr marL="1692275" indent="-387350" algn="l" rtl="0" eaLnBrk="1" fontAlgn="base" hangingPunct="1">
              <a:spcBef>
                <a:spcPct val="20000"/>
              </a:spcBef>
              <a:spcAft>
                <a:spcPct val="0"/>
              </a:spcAft>
              <a:buClr>
                <a:schemeClr val="accent2"/>
              </a:buClr>
              <a:buSzPct val="100000"/>
              <a:buFont typeface="Wingdings" panose="05000000000000000000" pitchFamily="2" charset="2"/>
              <a:buChar char="n"/>
              <a:defRPr sz="2000" baseline="0">
                <a:solidFill>
                  <a:srgbClr val="002060"/>
                </a:solidFill>
                <a:latin typeface="+mn-lt"/>
                <a:ea typeface="+mn-ea"/>
              </a:defRPr>
            </a:lvl4pPr>
            <a:lvl5pPr marL="20923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baseline="0">
                <a:solidFill>
                  <a:srgbClr val="002060"/>
                </a:solidFill>
                <a:latin typeface="+mn-lt"/>
                <a:ea typeface="+mn-ea"/>
              </a:defRPr>
            </a:lvl5pPr>
            <a:lvl6pPr marL="25495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6pPr>
            <a:lvl7pPr marL="30067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7pPr>
            <a:lvl8pPr marL="34639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8pPr>
            <a:lvl9pPr marL="3921125" indent="-396875" algn="l" rtl="0" eaLnBrk="1" fontAlgn="base" hangingPunct="1">
              <a:spcBef>
                <a:spcPct val="25000"/>
              </a:spcBef>
              <a:spcAft>
                <a:spcPct val="0"/>
              </a:spcAft>
              <a:buClr>
                <a:schemeClr val="accent2"/>
              </a:buClr>
              <a:buSzPct val="100000"/>
              <a:buFont typeface="Wingdings" panose="05000000000000000000" pitchFamily="2" charset="2"/>
              <a:buChar char="§"/>
              <a:defRPr sz="2000">
                <a:solidFill>
                  <a:schemeClr val="tx1"/>
                </a:solidFill>
                <a:latin typeface="+mn-lt"/>
                <a:ea typeface="+mn-ea"/>
              </a:defRPr>
            </a:lvl9pPr>
          </a:lstStyle>
          <a:p>
            <a:r>
              <a:rPr lang="zh-CN" altLang="en-US" sz="1600" dirty="0"/>
              <a:t>能够从软硬件的角度分析计算机的组成</a:t>
            </a:r>
            <a:endParaRPr lang="zh-CN" altLang="en-US" sz="1600" dirty="0"/>
          </a:p>
          <a:p>
            <a:r>
              <a:rPr lang="zh-CN" altLang="en-US" sz="1600" dirty="0"/>
              <a:t>能够例举一些常见的嵌入式系统并说明它们的特点和作用</a:t>
            </a:r>
            <a:endParaRPr lang="zh-CN" altLang="en-US" sz="1600" dirty="0"/>
          </a:p>
          <a:p>
            <a:r>
              <a:rPr lang="zh-CN" altLang="en-US" sz="1600" dirty="0"/>
              <a:t>能够说明汽车避障所用到的设备和工作原理</a:t>
            </a:r>
            <a:endParaRPr lang="zh-CN" altLang="en-US" sz="1600" dirty="0"/>
          </a:p>
          <a:p>
            <a:r>
              <a:rPr lang="zh-CN" altLang="en-US" sz="1600" dirty="0"/>
              <a:t>能够说明定位和导航的工作原理</a:t>
            </a:r>
            <a:endParaRPr lang="zh-CN" altLang="en-US" sz="1600" dirty="0"/>
          </a:p>
          <a:p>
            <a:r>
              <a:rPr lang="zh-CN" altLang="en-US" sz="1600" dirty="0"/>
              <a:t>能够说明模式识别的概念及其在自动驾驶中的应用</a:t>
            </a:r>
            <a:endParaRPr lang="zh-CN" altLang="en-US" sz="1600" dirty="0"/>
          </a:p>
          <a:p>
            <a:r>
              <a:rPr lang="zh-CN" altLang="en-US" sz="1600" dirty="0"/>
              <a:t>能够说明物联网的概念以及在自动驾驶中的应用</a:t>
            </a:r>
            <a:endParaRPr lang="zh-CN" altLang="en-US" sz="1600" dirty="0"/>
          </a:p>
          <a:p>
            <a:r>
              <a:rPr lang="zh-CN" altLang="en-US" sz="1600" dirty="0"/>
              <a:t>能够解释计算思维中“信息变换”和“系统思维”的含义</a:t>
            </a:r>
            <a:endParaRPr lang="zh-CN" altLang="en-US" sz="1600" dirty="0"/>
          </a:p>
          <a:p>
            <a:r>
              <a:rPr lang="zh-CN" altLang="en-US" sz="1600" dirty="0"/>
              <a:t>能够举例说明智能控制的应用，初步分析、评价无人驾驶等相关前沿技术对环境和社会可持续发展带来的影响</a:t>
            </a:r>
            <a:endParaRPr lang="zh-CN" altLang="en-US" sz="1600" dirty="0"/>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无人驾驶汽车的传感器</a:t>
            </a:r>
            <a:r>
              <a:rPr lang="en-US" altLang="zh-CN"/>
              <a:t>-1</a:t>
            </a:r>
            <a:endParaRPr lang="en-US" altLang="zh-CN"/>
          </a:p>
        </p:txBody>
      </p:sp>
      <p:pic>
        <p:nvPicPr>
          <p:cNvPr id="16" name="图片 16" descr="传感器"/>
          <p:cNvPicPr>
            <a:picLocks noChangeAspect="1"/>
          </p:cNvPicPr>
          <p:nvPr>
            <p:custDataLst>
              <p:tags r:id="rId1"/>
            </p:custDataLst>
          </p:nvPr>
        </p:nvPicPr>
        <p:blipFill>
          <a:blip r:embed="rId2"/>
          <a:srcRect b="6622"/>
          <a:stretch>
            <a:fillRect/>
          </a:stretch>
        </p:blipFill>
        <p:spPr>
          <a:xfrm>
            <a:off x="989965" y="1767840"/>
            <a:ext cx="7276465" cy="4190365"/>
          </a:xfrm>
          <a:prstGeom prst="rect">
            <a:avLst/>
          </a:prstGeom>
        </p:spPr>
      </p:pic>
    </p:spTree>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摄像头影像的实时分析</a:t>
            </a:r>
            <a:endParaRPr lang="zh-CN" altLang="en-US"/>
          </a:p>
        </p:txBody>
      </p:sp>
      <p:pic>
        <p:nvPicPr>
          <p:cNvPr id="4" name="图片 1"/>
          <p:cNvPicPr>
            <a:picLocks noChangeAspect="1"/>
          </p:cNvPicPr>
          <p:nvPr>
            <p:custDataLst>
              <p:tags r:id="rId1"/>
            </p:custDataLst>
          </p:nvPr>
        </p:nvPicPr>
        <p:blipFill>
          <a:blip r:embed="rId2"/>
          <a:srcRect b="8585"/>
          <a:stretch>
            <a:fillRect/>
          </a:stretch>
        </p:blipFill>
        <p:spPr>
          <a:xfrm>
            <a:off x="1489075" y="1932305"/>
            <a:ext cx="6172200" cy="4048760"/>
          </a:xfrm>
          <a:prstGeom prst="rect">
            <a:avLst/>
          </a:prstGeom>
          <a:noFill/>
          <a:ln>
            <a:noFill/>
          </a:ln>
        </p:spPr>
      </p:pic>
    </p:spTree>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无人驾驶相关的其他技术</a:t>
            </a:r>
            <a:endParaRPr lang="zh-CN" altLang="en-US"/>
          </a:p>
        </p:txBody>
      </p:sp>
      <p:sp>
        <p:nvSpPr>
          <p:cNvPr id="3" name="内容占位符 2"/>
          <p:cNvSpPr>
            <a:spLocks noGrp="1"/>
          </p:cNvSpPr>
          <p:nvPr>
            <p:ph sz="half" idx="1"/>
          </p:nvPr>
        </p:nvSpPr>
        <p:spPr/>
        <p:txBody>
          <a:bodyPr/>
          <a:p>
            <a:r>
              <a:rPr lang="zh-CN" altLang="en-US" sz="2400"/>
              <a:t>定位与自动导航</a:t>
            </a:r>
            <a:endParaRPr lang="zh-CN" altLang="en-US" sz="2400"/>
          </a:p>
          <a:p>
            <a:r>
              <a:rPr lang="zh-CN" altLang="en-US" sz="2400">
                <a:sym typeface="+mn-ea"/>
              </a:rPr>
              <a:t>物联网与边缘计算</a:t>
            </a:r>
            <a:endParaRPr lang="zh-CN" altLang="en-US" sz="2400"/>
          </a:p>
          <a:p>
            <a:r>
              <a:rPr lang="zh-CN" altLang="en-US" sz="2400"/>
              <a:t>汽车电子</a:t>
            </a:r>
            <a:endParaRPr lang="zh-CN" altLang="en-US" sz="2400"/>
          </a:p>
        </p:txBody>
      </p:sp>
      <p:sp>
        <p:nvSpPr>
          <p:cNvPr id="6" name="内容占位符 5"/>
          <p:cNvSpPr>
            <a:spLocks noGrp="1"/>
          </p:cNvSpPr>
          <p:nvPr>
            <p:ph sz="half" idx="2"/>
          </p:nvPr>
        </p:nvSpPr>
        <p:spPr>
          <a:xfrm>
            <a:off x="3858895" y="1752600"/>
            <a:ext cx="4709160" cy="4267200"/>
          </a:xfrm>
        </p:spPr>
        <p:txBody>
          <a:bodyPr/>
          <a:p>
            <a:endParaRPr lang="zh-CN" altLang="en-US" sz="2400"/>
          </a:p>
          <a:p>
            <a:endParaRPr lang="zh-CN" altLang="en-US" sz="2400"/>
          </a:p>
          <a:p>
            <a:endParaRPr lang="zh-CN" altLang="en-US" sz="2400"/>
          </a:p>
          <a:p>
            <a:endParaRPr lang="zh-CN" altLang="en-US" sz="2400"/>
          </a:p>
          <a:p>
            <a:endParaRPr lang="zh-CN" altLang="en-US" sz="2400"/>
          </a:p>
          <a:p>
            <a:endParaRPr lang="zh-CN" altLang="en-US" sz="2400"/>
          </a:p>
          <a:p>
            <a:r>
              <a:rPr lang="zh-CN" altLang="en-US" sz="2400"/>
              <a:t>自动驾驶的分级</a:t>
            </a:r>
            <a:endParaRPr lang="zh-CN" altLang="en-US" sz="2400"/>
          </a:p>
          <a:p>
            <a:pPr marL="469900" lvl="1" indent="0">
              <a:buNone/>
            </a:pPr>
            <a:r>
              <a:rPr lang="zh-CN" altLang="en-US" sz="1800"/>
              <a:t>国际汽车工程师协会（SAE）按照自动化程度定义了6个级别，0级代表无自动驾驶能力，6级代表完全自动驾驶能力。目前国内外最多能够达到4-5级的水平</a:t>
            </a:r>
            <a:endParaRPr lang="zh-CN" altLang="en-US" sz="1800"/>
          </a:p>
        </p:txBody>
      </p:sp>
      <p:pic>
        <p:nvPicPr>
          <p:cNvPr id="4" name="图片 3"/>
          <p:cNvPicPr>
            <a:picLocks noChangeAspect="1"/>
          </p:cNvPicPr>
          <p:nvPr/>
        </p:nvPicPr>
        <p:blipFill>
          <a:blip r:embed="rId1"/>
          <a:stretch>
            <a:fillRect/>
          </a:stretch>
        </p:blipFill>
        <p:spPr>
          <a:xfrm>
            <a:off x="4132580" y="1843405"/>
            <a:ext cx="4258310" cy="2365375"/>
          </a:xfrm>
          <a:prstGeom prst="rect">
            <a:avLst/>
          </a:prstGeom>
          <a:noFill/>
          <a:ln w="9525">
            <a:noFill/>
          </a:ln>
        </p:spPr>
      </p:pic>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471805" y="3397885"/>
            <a:ext cx="3495675" cy="262191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物联网</a:t>
            </a:r>
            <a:r>
              <a:rPr lang="en-US" altLang="zh-CN" dirty="0" smtClean="0"/>
              <a:t>-1</a:t>
            </a:r>
            <a:endParaRPr lang="en-US" altLang="zh-CN" dirty="0" smtClean="0"/>
          </a:p>
        </p:txBody>
      </p:sp>
      <p:sp>
        <p:nvSpPr>
          <p:cNvPr id="3" name="内容占位符 2"/>
          <p:cNvSpPr>
            <a:spLocks noGrp="1"/>
          </p:cNvSpPr>
          <p:nvPr>
            <p:ph idx="1"/>
          </p:nvPr>
        </p:nvSpPr>
        <p:spPr/>
        <p:txBody>
          <a:bodyPr/>
          <a:lstStyle/>
          <a:p>
            <a:r>
              <a:rPr lang="zh-CN" altLang="en-US" sz="2800" dirty="0" smtClean="0"/>
              <a:t>什么是物联网？</a:t>
            </a:r>
            <a:endParaRPr lang="en-US" altLang="zh-CN" sz="2800" dirty="0" smtClean="0"/>
          </a:p>
          <a:p>
            <a:pPr lvl="1"/>
            <a:r>
              <a:rPr lang="zh-CN" altLang="en-US" sz="2400" dirty="0"/>
              <a:t>基于互联网、传统电信网等信息承载</a:t>
            </a:r>
            <a:r>
              <a:rPr lang="zh-CN" altLang="en-US" sz="2400" dirty="0" smtClean="0"/>
              <a:t>体，让</a:t>
            </a:r>
            <a:r>
              <a:rPr lang="zh-CN" altLang="en-US" sz="2400" dirty="0"/>
              <a:t>所有能够被独立寻址的普通物理对象实现互联互通的</a:t>
            </a:r>
            <a:r>
              <a:rPr lang="zh-CN" altLang="en-US" sz="2400" dirty="0" smtClean="0"/>
              <a:t>网络</a:t>
            </a:r>
            <a:endParaRPr lang="en-US" altLang="zh-CN" sz="2400" dirty="0" smtClean="0"/>
          </a:p>
          <a:p>
            <a:pPr lvl="1"/>
            <a:r>
              <a:rPr lang="zh-CN" altLang="en-US" sz="2400" dirty="0" smtClean="0"/>
              <a:t>采用类似互联网的技术。</a:t>
            </a:r>
            <a:endParaRPr lang="en-US" altLang="zh-CN" sz="2400" dirty="0" smtClean="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31300" y="3647768"/>
            <a:ext cx="3887749" cy="2283541"/>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1000"/>
                                        <p:tgtEl>
                                          <p:spTgt spid="3">
                                            <p:txEl>
                                              <p:pRg st="1" end="1"/>
                                            </p:txEl>
                                          </p:spTgt>
                                        </p:tgtEl>
                                      </p:cBhvr>
                                    </p:animEffect>
                                    <p:anim calcmode="lin" valueType="num">
                                      <p:cBhvr>
                                        <p:cTn id="1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1000"/>
                                        <p:tgtEl>
                                          <p:spTgt spid="3">
                                            <p:txEl>
                                              <p:pRg st="2" end="2"/>
                                            </p:txEl>
                                          </p:spTgt>
                                        </p:tgtEl>
                                      </p:cBhvr>
                                    </p:animEffect>
                                    <p:anim calcmode="lin" valueType="num">
                                      <p:cBhvr>
                                        <p:cTn id="19"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0"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物联网</a:t>
            </a:r>
            <a:r>
              <a:rPr lang="en-US" altLang="zh-CN" dirty="0" smtClean="0"/>
              <a:t>-2</a:t>
            </a:r>
            <a:endParaRPr lang="zh-CN" altLang="en-US" dirty="0"/>
          </a:p>
        </p:txBody>
      </p:sp>
      <p:sp>
        <p:nvSpPr>
          <p:cNvPr id="3" name="内容占位符 2"/>
          <p:cNvSpPr>
            <a:spLocks noGrp="1"/>
          </p:cNvSpPr>
          <p:nvPr>
            <p:ph idx="1"/>
          </p:nvPr>
        </p:nvSpPr>
        <p:spPr>
          <a:xfrm>
            <a:off x="566738" y="1752600"/>
            <a:ext cx="4811507" cy="4267200"/>
          </a:xfrm>
        </p:spPr>
        <p:txBody>
          <a:bodyPr/>
          <a:lstStyle/>
          <a:p>
            <a:r>
              <a:rPr lang="zh-CN" altLang="en-US" sz="2800" dirty="0" smtClean="0"/>
              <a:t>物联网的作用：</a:t>
            </a:r>
            <a:endParaRPr lang="en-US" altLang="zh-CN" sz="2800" dirty="0" smtClean="0"/>
          </a:p>
          <a:p>
            <a:pPr marL="469900" lvl="1" indent="0">
              <a:buNone/>
            </a:pPr>
            <a:r>
              <a:rPr lang="zh-CN" altLang="en-US" sz="2400" dirty="0" smtClean="0"/>
              <a:t>可以</a:t>
            </a:r>
            <a:r>
              <a:rPr lang="zh-CN" altLang="en-US" sz="2400" dirty="0"/>
              <a:t>应用电子标签将真实的物体上网</a:t>
            </a:r>
            <a:r>
              <a:rPr lang="zh-CN" altLang="en-US" sz="2400" dirty="0" smtClean="0"/>
              <a:t>联结，在</a:t>
            </a:r>
            <a:r>
              <a:rPr lang="zh-CN" altLang="en-US" sz="2400" dirty="0"/>
              <a:t>物联网上都可以查找出它们的具体位置。通过物联网可以用中心计算机对机器、设备、人员进行集中管理、</a:t>
            </a:r>
            <a:r>
              <a:rPr lang="zh-CN" altLang="en-US" sz="2400" dirty="0" smtClean="0"/>
              <a:t>控制，也</a:t>
            </a:r>
            <a:r>
              <a:rPr lang="zh-CN" altLang="en-US" sz="2400" dirty="0"/>
              <a:t>可以对家庭设备、汽车进行</a:t>
            </a:r>
            <a:r>
              <a:rPr lang="zh-CN" altLang="en-US" sz="2400" dirty="0" smtClean="0"/>
              <a:t>遥控，以及</a:t>
            </a:r>
            <a:r>
              <a:rPr lang="zh-CN" altLang="en-US" sz="2400" dirty="0"/>
              <a:t>搜寻位置、防止物品被盗等各种</a:t>
            </a:r>
            <a:r>
              <a:rPr lang="zh-CN" altLang="en-US" sz="2400" dirty="0" smtClean="0"/>
              <a:t>应用。</a:t>
            </a:r>
            <a:endParaRPr lang="zh-CN" altLang="en-US" sz="24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46482" y="2340077"/>
            <a:ext cx="2929193" cy="3195484"/>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par>
                                <p:cTn id="12" presetID="1"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研讨题</a:t>
            </a:r>
            <a:endParaRPr lang="zh-CN" altLang="en-US"/>
          </a:p>
        </p:txBody>
      </p:sp>
      <p:sp>
        <p:nvSpPr>
          <p:cNvPr id="3" name="内容占位符 2"/>
          <p:cNvSpPr>
            <a:spLocks noGrp="1"/>
          </p:cNvSpPr>
          <p:nvPr>
            <p:ph idx="1"/>
          </p:nvPr>
        </p:nvSpPr>
        <p:spPr>
          <a:xfrm>
            <a:off x="567055" y="1752600"/>
            <a:ext cx="8201025" cy="4267200"/>
          </a:xfrm>
        </p:spPr>
        <p:txBody>
          <a:bodyPr/>
          <a:lstStyle/>
          <a:p>
            <a:pPr>
              <a:buAutoNum type="arabicPeriod"/>
            </a:pPr>
            <a:r>
              <a:rPr lang="zh-CN" altLang="en-US" sz="2300" dirty="0"/>
              <a:t>如何构造一个简单的速度传感器（测速器）？</a:t>
            </a:r>
            <a:endParaRPr lang="zh-CN" altLang="en-US" sz="2300" dirty="0"/>
          </a:p>
          <a:p>
            <a:pPr>
              <a:buAutoNum type="arabicPeriod"/>
            </a:pPr>
            <a:r>
              <a:rPr lang="zh-CN" altLang="en-US" sz="2300" dirty="0"/>
              <a:t>电脑与数码照相机或摄像机如何交换数据？</a:t>
            </a:r>
            <a:endParaRPr lang="zh-CN" altLang="en-US" sz="2300" dirty="0"/>
          </a:p>
          <a:p>
            <a:pPr>
              <a:buAutoNum type="arabicPeriod"/>
            </a:pPr>
            <a:r>
              <a:rPr lang="zh-CN" altLang="en-US" sz="2300" dirty="0"/>
              <a:t>设计一个保持无人机飞行高度的程序并用图灵机表示出来</a:t>
            </a:r>
            <a:endParaRPr lang="zh-CN" altLang="en-US" sz="2300" dirty="0"/>
          </a:p>
          <a:p>
            <a:pPr>
              <a:buAutoNum type="arabicPeriod"/>
            </a:pPr>
            <a:r>
              <a:rPr lang="zh-CN" altLang="en-US" sz="2300" dirty="0"/>
              <a:t>调研汽车的雨刷，用的是什么传感器，安装在何处？</a:t>
            </a:r>
            <a:endParaRPr lang="zh-CN" altLang="en-US" sz="2300" dirty="0"/>
          </a:p>
          <a:p>
            <a:pPr>
              <a:buAutoNum type="arabicPeriod"/>
            </a:pPr>
            <a:r>
              <a:rPr lang="zh-CN" altLang="en-US" sz="2300" dirty="0"/>
              <a:t>分析导航对于无人驾驶汽车的作用</a:t>
            </a:r>
            <a:endParaRPr lang="zh-CN" altLang="en-US" sz="2300" dirty="0"/>
          </a:p>
          <a:p>
            <a:pPr>
              <a:buAutoNum type="arabicPeriod"/>
            </a:pPr>
            <a:r>
              <a:rPr lang="zh-CN" altLang="en-US" sz="2300" dirty="0">
                <a:sym typeface="+mn-ea"/>
              </a:rPr>
              <a:t>分析</a:t>
            </a:r>
            <a:r>
              <a:rPr lang="zh-CN" altLang="en-US" sz="2300">
                <a:sym typeface="+mn-ea"/>
              </a:rPr>
              <a:t>物联网</a:t>
            </a:r>
            <a:r>
              <a:rPr lang="zh-CN" altLang="en-US" sz="2300" dirty="0">
                <a:sym typeface="+mn-ea"/>
              </a:rPr>
              <a:t>对于无人驾驶汽车的作用</a:t>
            </a:r>
            <a:endParaRPr lang="zh-CN" altLang="en-US" sz="2300" dirty="0"/>
          </a:p>
          <a:p>
            <a:pPr>
              <a:buAutoNum type="arabicPeriod"/>
            </a:pPr>
            <a:r>
              <a:rPr lang="zh-CN" altLang="en-US" sz="2300" dirty="0"/>
              <a:t>分析国内自动驾驶的技术现状，并与国外进行对比</a:t>
            </a:r>
            <a:endParaRPr lang="zh-CN" altLang="en-US" sz="2300" dirty="0"/>
          </a:p>
          <a:p>
            <a:pPr>
              <a:buAutoNum type="arabicPeriod"/>
            </a:pPr>
            <a:r>
              <a:rPr lang="zh-CN" altLang="en-US" sz="2300" dirty="0"/>
              <a:t>分析一种智能腕表的功能</a:t>
            </a:r>
            <a:endParaRPr lang="zh-CN" altLang="en-US" sz="2300" dirty="0"/>
          </a:p>
          <a:p>
            <a:pPr>
              <a:buAutoNum type="arabicPeriod"/>
            </a:pPr>
            <a:r>
              <a:rPr lang="zh-CN" altLang="en-US" sz="2300" dirty="0"/>
              <a:t>调研机器视觉在无人驾驶中的作用</a:t>
            </a:r>
            <a:endParaRPr lang="zh-CN" altLang="en-US" sz="2300" dirty="0"/>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从驾驶汽车谈起</a:t>
            </a:r>
            <a:endParaRPr lang="zh-CN" altLang="en-US" dirty="0"/>
          </a:p>
        </p:txBody>
      </p:sp>
      <p:sp>
        <p:nvSpPr>
          <p:cNvPr id="3" name="内容占位符 2"/>
          <p:cNvSpPr>
            <a:spLocks noGrp="1"/>
          </p:cNvSpPr>
          <p:nvPr>
            <p:ph idx="1"/>
          </p:nvPr>
        </p:nvSpPr>
        <p:spPr/>
        <p:txBody>
          <a:bodyPr/>
          <a:lstStyle/>
          <a:p>
            <a:r>
              <a:rPr lang="zh-CN" altLang="en-US" dirty="0"/>
              <a:t>问题：怎样驾驶汽车？</a:t>
            </a:r>
            <a:endParaRPr lang="en-US" altLang="zh-CN" dirty="0"/>
          </a:p>
          <a:p>
            <a:pPr lvl="1"/>
            <a:r>
              <a:rPr lang="zh-CN" altLang="en-US" dirty="0"/>
              <a:t>知道行走路线</a:t>
            </a:r>
            <a:endParaRPr lang="en-US" altLang="zh-CN" dirty="0"/>
          </a:p>
          <a:p>
            <a:pPr lvl="1"/>
            <a:r>
              <a:rPr lang="zh-CN" altLang="en-US" dirty="0"/>
              <a:t>知道目前的位置和方向</a:t>
            </a:r>
            <a:endParaRPr lang="en-US" altLang="zh-CN" dirty="0"/>
          </a:p>
          <a:p>
            <a:pPr lvl="1"/>
            <a:r>
              <a:rPr lang="zh-CN" altLang="en-US" dirty="0"/>
              <a:t>知道速度</a:t>
            </a:r>
            <a:endParaRPr lang="en-US" altLang="zh-CN" dirty="0"/>
          </a:p>
          <a:p>
            <a:pPr lvl="1"/>
            <a:r>
              <a:rPr lang="zh-CN" altLang="en-US" dirty="0"/>
              <a:t>知道路上是否有障碍物</a:t>
            </a:r>
            <a:endParaRPr lang="en-US" altLang="zh-CN" dirty="0"/>
          </a:p>
          <a:p>
            <a:pPr lvl="1"/>
            <a:r>
              <a:rPr lang="zh-CN" altLang="en-US" dirty="0"/>
              <a:t>知道汽车的状况</a:t>
            </a:r>
            <a:endParaRPr lang="en-US" altLang="zh-CN" dirty="0"/>
          </a:p>
          <a:p>
            <a:pPr lvl="1"/>
            <a:r>
              <a:rPr lang="zh-CN" altLang="en-US" dirty="0"/>
              <a:t>知道如何操纵汽车（方向盘、油门、刹车、灯光）</a:t>
            </a:r>
            <a:endParaRPr lang="en-US" altLang="zh-CN" dirty="0"/>
          </a:p>
          <a:p>
            <a:pPr lvl="1"/>
            <a:r>
              <a:rPr lang="en-US" altLang="zh-CN" dirty="0"/>
              <a:t>……</a:t>
            </a:r>
            <a:endParaRPr lang="en-US" altLang="zh-CN" dirty="0"/>
          </a:p>
        </p:txBody>
      </p:sp>
      <p:pic>
        <p:nvPicPr>
          <p:cNvPr id="4" name="图片 3"/>
          <p:cNvPicPr>
            <a:picLocks noChangeAspect="1"/>
          </p:cNvPicPr>
          <p:nvPr/>
        </p:nvPicPr>
        <p:blipFill>
          <a:blip r:embed="rId1"/>
          <a:stretch>
            <a:fillRect/>
          </a:stretch>
        </p:blipFill>
        <p:spPr>
          <a:xfrm>
            <a:off x="5078054" y="1918058"/>
            <a:ext cx="3333750" cy="233362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信息与感知</a:t>
            </a:r>
            <a:endParaRPr lang="zh-CN" altLang="en-US" dirty="0"/>
          </a:p>
        </p:txBody>
      </p:sp>
      <p:sp>
        <p:nvSpPr>
          <p:cNvPr id="3" name="内容占位符 2"/>
          <p:cNvSpPr>
            <a:spLocks noGrp="1"/>
          </p:cNvSpPr>
          <p:nvPr>
            <p:ph idx="1"/>
          </p:nvPr>
        </p:nvSpPr>
        <p:spPr/>
        <p:txBody>
          <a:bodyPr/>
          <a:lstStyle/>
          <a:p>
            <a:r>
              <a:rPr lang="zh-CN" altLang="en-US" sz="2800" dirty="0"/>
              <a:t>什么是信息？</a:t>
            </a:r>
            <a:endParaRPr lang="en-US" altLang="zh-CN" sz="2800" dirty="0"/>
          </a:p>
          <a:p>
            <a:pPr lvl="1"/>
            <a:r>
              <a:rPr lang="zh-CN" altLang="en-US" sz="2400" dirty="0"/>
              <a:t>【定义】对人类有用的、可理解的消息</a:t>
            </a:r>
            <a:endParaRPr lang="en-US" altLang="zh-CN" sz="2400" dirty="0"/>
          </a:p>
          <a:p>
            <a:r>
              <a:rPr lang="zh-CN" altLang="en-US" sz="2800" dirty="0"/>
              <a:t>传播信息的媒体种类有哪些？</a:t>
            </a:r>
            <a:endParaRPr lang="en-US" altLang="zh-CN" sz="2800" dirty="0"/>
          </a:p>
          <a:p>
            <a:pPr lvl="1"/>
            <a:r>
              <a:rPr lang="zh-CN" altLang="en-US" sz="2400" dirty="0"/>
              <a:t>文字、图像、影像、声音、温度、湿度、压力、姿态、触觉、味道</a:t>
            </a:r>
            <a:r>
              <a:rPr lang="en-US" altLang="zh-CN" sz="2400" dirty="0"/>
              <a:t> …</a:t>
            </a:r>
            <a:r>
              <a:rPr lang="en-US" altLang="zh-CN" sz="2400" dirty="0">
                <a:sym typeface="+mn-ea"/>
              </a:rPr>
              <a:t>…</a:t>
            </a:r>
            <a:endParaRPr lang="en-US" altLang="zh-CN" sz="2400" dirty="0"/>
          </a:p>
          <a:p>
            <a:r>
              <a:rPr lang="zh-CN" altLang="en-US" sz="2800" dirty="0"/>
              <a:t>什么是感知？</a:t>
            </a:r>
            <a:endParaRPr lang="en-US" altLang="zh-CN" sz="2800" dirty="0"/>
          </a:p>
          <a:p>
            <a:pPr lvl="1"/>
            <a:r>
              <a:rPr lang="zh-CN" altLang="en-US" sz="2400" dirty="0"/>
              <a:t>信息的获取</a:t>
            </a:r>
            <a:endParaRPr lang="en-US" altLang="zh-CN" sz="2400" dirty="0"/>
          </a:p>
          <a:p>
            <a:r>
              <a:rPr lang="zh-CN" altLang="en-US" sz="2800" dirty="0"/>
              <a:t>问题：</a:t>
            </a:r>
            <a:endParaRPr lang="en-US" altLang="zh-CN" sz="2800" dirty="0"/>
          </a:p>
          <a:p>
            <a:pPr lvl="1"/>
            <a:r>
              <a:rPr lang="zh-CN" altLang="en-US" sz="2400" dirty="0"/>
              <a:t>你如何看</a:t>
            </a:r>
            <a:r>
              <a:rPr lang="en-US" altLang="zh-CN" sz="2400" dirty="0"/>
              <a:t>“</a:t>
            </a:r>
            <a:r>
              <a:rPr lang="zh-CN" altLang="en-US" sz="2400" dirty="0"/>
              <a:t>今天是信息爆炸的时代</a:t>
            </a:r>
            <a:r>
              <a:rPr lang="en-US" altLang="zh-CN" sz="2400" dirty="0"/>
              <a:t>”</a:t>
            </a:r>
            <a:r>
              <a:rPr lang="zh-CN" altLang="en-US" sz="2400" dirty="0"/>
              <a:t>这个观点？</a:t>
            </a:r>
            <a:endParaRPr lang="en-US" altLang="zh-CN" sz="24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人类感知信息的渠道</a:t>
            </a:r>
            <a:endParaRPr lang="zh-CN" altLang="en-US" dirty="0"/>
          </a:p>
        </p:txBody>
      </p:sp>
      <p:sp>
        <p:nvSpPr>
          <p:cNvPr id="3" name="内容占位符 2"/>
          <p:cNvSpPr>
            <a:spLocks noGrp="1"/>
          </p:cNvSpPr>
          <p:nvPr>
            <p:ph idx="1"/>
          </p:nvPr>
        </p:nvSpPr>
        <p:spPr/>
        <p:txBody>
          <a:bodyPr/>
          <a:lstStyle/>
          <a:p>
            <a:r>
              <a:rPr lang="zh-CN" altLang="en-US" dirty="0"/>
              <a:t>眼睛（视觉）：</a:t>
            </a:r>
            <a:r>
              <a:rPr lang="en-US" altLang="zh-CN" dirty="0"/>
              <a:t>75%</a:t>
            </a:r>
            <a:endParaRPr lang="en-US" altLang="zh-CN" dirty="0"/>
          </a:p>
          <a:p>
            <a:r>
              <a:rPr lang="zh-CN" altLang="en-US" dirty="0"/>
              <a:t>耳朵（听觉）：</a:t>
            </a:r>
            <a:r>
              <a:rPr lang="en-US" altLang="zh-CN" dirty="0"/>
              <a:t>10%</a:t>
            </a:r>
            <a:endParaRPr lang="en-US" altLang="zh-CN" dirty="0"/>
          </a:p>
          <a:p>
            <a:r>
              <a:rPr lang="zh-CN" altLang="en-US" dirty="0"/>
              <a:t>皮肤（触觉）：</a:t>
            </a:r>
            <a:r>
              <a:rPr lang="en-US" altLang="zh-CN" dirty="0"/>
              <a:t>5%</a:t>
            </a:r>
            <a:endParaRPr lang="en-US" altLang="zh-CN" dirty="0"/>
          </a:p>
          <a:p>
            <a:r>
              <a:rPr lang="zh-CN" altLang="en-US" dirty="0"/>
              <a:t>鼻子（嗅觉）：</a:t>
            </a:r>
            <a:r>
              <a:rPr lang="en-US" altLang="zh-CN" dirty="0"/>
              <a:t>5%</a:t>
            </a:r>
            <a:endParaRPr lang="en-US" altLang="zh-CN" dirty="0"/>
          </a:p>
          <a:p>
            <a:r>
              <a:rPr lang="zh-CN" altLang="en-US" dirty="0"/>
              <a:t>舌头（味觉）及其他：</a:t>
            </a:r>
            <a:r>
              <a:rPr lang="en-US" altLang="zh-CN" dirty="0"/>
              <a:t>5%</a:t>
            </a:r>
            <a:endParaRPr lang="en-US" altLang="zh-CN" dirty="0"/>
          </a:p>
          <a:p>
            <a:r>
              <a:rPr lang="zh-CN" altLang="en-US" dirty="0"/>
              <a:t>第六感觉？</a:t>
            </a:r>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计算机感知信息的渠道</a:t>
            </a:r>
            <a:endParaRPr lang="zh-CN" altLang="en-US" dirty="0"/>
          </a:p>
        </p:txBody>
      </p:sp>
      <p:sp>
        <p:nvSpPr>
          <p:cNvPr id="3" name="内容占位符 2"/>
          <p:cNvSpPr>
            <a:spLocks noGrp="1"/>
          </p:cNvSpPr>
          <p:nvPr>
            <p:ph idx="1"/>
          </p:nvPr>
        </p:nvSpPr>
        <p:spPr/>
        <p:txBody>
          <a:bodyPr/>
          <a:lstStyle/>
          <a:p>
            <a:r>
              <a:rPr lang="zh-CN" altLang="en-US" sz="2400" dirty="0"/>
              <a:t>什么是传感器？</a:t>
            </a:r>
            <a:endParaRPr lang="en-US" altLang="zh-CN" sz="2400" dirty="0"/>
          </a:p>
          <a:p>
            <a:pPr lvl="1"/>
            <a:r>
              <a:rPr lang="zh-CN" altLang="en-US" sz="1800" dirty="0"/>
              <a:t>可以感知光、声波、速度、方向、温度、湿度、压力、气味等物理量的设备</a:t>
            </a:r>
            <a:endParaRPr lang="en-US" altLang="zh-CN" sz="1800" dirty="0"/>
          </a:p>
          <a:p>
            <a:pPr lvl="1"/>
            <a:r>
              <a:rPr lang="zh-CN" altLang="en-US" sz="1800" dirty="0"/>
              <a:t>传感器一般把物理量转换为电信号或数字信号，便于计算机感知</a:t>
            </a:r>
            <a:endParaRPr lang="en-US" altLang="zh-CN" sz="1800" dirty="0"/>
          </a:p>
          <a:p>
            <a:r>
              <a:rPr lang="zh-CN" altLang="en-US" sz="2400" dirty="0"/>
              <a:t>传感器的种类：</a:t>
            </a:r>
            <a:endParaRPr lang="en-US" altLang="zh-CN" sz="2400" dirty="0"/>
          </a:p>
          <a:p>
            <a:pPr lvl="1"/>
            <a:r>
              <a:rPr lang="zh-CN" altLang="en-US" sz="2000" dirty="0"/>
              <a:t>光电传感器</a:t>
            </a:r>
            <a:endParaRPr lang="en-US" altLang="zh-CN" sz="2000" dirty="0"/>
          </a:p>
          <a:p>
            <a:pPr lvl="1"/>
            <a:r>
              <a:rPr lang="zh-CN" altLang="en-US" sz="2000" dirty="0"/>
              <a:t>拾音器</a:t>
            </a:r>
            <a:endParaRPr lang="en-US" altLang="zh-CN" sz="2000" dirty="0"/>
          </a:p>
          <a:p>
            <a:pPr lvl="1"/>
            <a:r>
              <a:rPr lang="zh-CN" altLang="en-US" sz="2000" dirty="0"/>
              <a:t>测速器</a:t>
            </a:r>
            <a:endParaRPr lang="en-US" altLang="zh-CN" sz="2000" dirty="0"/>
          </a:p>
          <a:p>
            <a:pPr lvl="1"/>
            <a:r>
              <a:rPr lang="en-US" altLang="zh-CN" sz="2000" dirty="0"/>
              <a:t>GPS</a:t>
            </a:r>
            <a:endParaRPr lang="en-US" altLang="zh-CN" sz="2000" dirty="0"/>
          </a:p>
          <a:p>
            <a:pPr lvl="1"/>
            <a:r>
              <a:rPr lang="zh-CN" altLang="en-US" sz="2000" dirty="0"/>
              <a:t>温</a:t>
            </a:r>
            <a:r>
              <a:rPr lang="en-US" altLang="zh-CN" sz="2000" dirty="0"/>
              <a:t>/</a:t>
            </a:r>
            <a:r>
              <a:rPr lang="zh-CN" altLang="en-US" sz="2000" dirty="0"/>
              <a:t>湿度传感器</a:t>
            </a:r>
            <a:endParaRPr lang="en-US" altLang="zh-CN" sz="2000" dirty="0"/>
          </a:p>
          <a:p>
            <a:pPr lvl="1"/>
            <a:r>
              <a:rPr lang="zh-CN" altLang="en-US" sz="2000" dirty="0"/>
              <a:t>倾斜传感器</a:t>
            </a:r>
            <a:endParaRPr lang="en-US" altLang="zh-CN" sz="2000" dirty="0"/>
          </a:p>
          <a:p>
            <a:pPr lvl="1"/>
            <a:r>
              <a:rPr lang="en-US" altLang="zh-CN" sz="2000" dirty="0"/>
              <a:t>…</a:t>
            </a:r>
            <a:endParaRPr lang="en-US" altLang="zh-CN" sz="20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019072" y="3823212"/>
            <a:ext cx="1902695" cy="1522156"/>
          </a:xfrm>
          <a:prstGeom prst="rect">
            <a:avLst/>
          </a:prstGeo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0000">
            <a:off x="6226313" y="3639779"/>
            <a:ext cx="2036879" cy="2078448"/>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无人驾驶汽车需要什么传感器？</a:t>
            </a:r>
            <a:endParaRPr lang="zh-CN" altLang="en-US" dirty="0"/>
          </a:p>
        </p:txBody>
      </p:sp>
      <p:sp>
        <p:nvSpPr>
          <p:cNvPr id="3" name="内容占位符 2"/>
          <p:cNvSpPr>
            <a:spLocks noGrp="1"/>
          </p:cNvSpPr>
          <p:nvPr>
            <p:ph idx="1"/>
          </p:nvPr>
        </p:nvSpPr>
        <p:spPr/>
        <p:txBody>
          <a:bodyPr/>
          <a:lstStyle/>
          <a:p>
            <a:r>
              <a:rPr lang="zh-CN" altLang="en-US" sz="2000" dirty="0"/>
              <a:t>知道速度</a:t>
            </a:r>
            <a:r>
              <a:rPr lang="en-US" altLang="zh-CN" sz="2000" dirty="0"/>
              <a:t>——</a:t>
            </a:r>
            <a:r>
              <a:rPr lang="zh-CN" altLang="en-US" sz="2000" dirty="0"/>
              <a:t>测速表</a:t>
            </a:r>
            <a:endParaRPr lang="en-US" altLang="zh-CN" sz="2000" dirty="0"/>
          </a:p>
          <a:p>
            <a:r>
              <a:rPr lang="zh-CN" altLang="en-US" sz="2000" dirty="0"/>
              <a:t>知道汽车的状况</a:t>
            </a:r>
            <a:r>
              <a:rPr lang="en-US" altLang="zh-CN" sz="2000" dirty="0"/>
              <a:t>——</a:t>
            </a:r>
            <a:r>
              <a:rPr lang="zh-CN" altLang="en-US" sz="2000" dirty="0"/>
              <a:t>温度、油量、转速</a:t>
            </a:r>
            <a:r>
              <a:rPr lang="en-US" altLang="zh-CN" sz="2000" dirty="0"/>
              <a:t>…</a:t>
            </a:r>
            <a:r>
              <a:rPr lang="zh-CN" altLang="en-US" sz="2000" dirty="0"/>
              <a:t>传感器</a:t>
            </a:r>
            <a:endParaRPr lang="en-US" altLang="zh-CN" sz="2000" dirty="0"/>
          </a:p>
          <a:p>
            <a:r>
              <a:rPr lang="zh-CN" altLang="en-US" sz="2000" dirty="0"/>
              <a:t>知道目前的位置和方向</a:t>
            </a:r>
            <a:r>
              <a:rPr lang="en-US" altLang="zh-CN" sz="2000" dirty="0"/>
              <a:t>——GPS</a:t>
            </a:r>
            <a:endParaRPr lang="en-US" altLang="zh-CN" sz="2000" dirty="0"/>
          </a:p>
          <a:p>
            <a:r>
              <a:rPr lang="zh-CN" altLang="en-US" sz="2000" dirty="0"/>
              <a:t>知道发生碰撞事故</a:t>
            </a:r>
            <a:r>
              <a:rPr lang="en-US" altLang="zh-CN" sz="2000" dirty="0"/>
              <a:t>——</a:t>
            </a:r>
            <a:r>
              <a:rPr lang="zh-CN" altLang="en-US" sz="2000" dirty="0"/>
              <a:t>碰撞传感器</a:t>
            </a:r>
            <a:endParaRPr lang="en-US" altLang="zh-CN" sz="2000" dirty="0"/>
          </a:p>
          <a:p>
            <a:r>
              <a:rPr lang="zh-CN" altLang="en-US" sz="2000" dirty="0"/>
              <a:t>知道路上是否有障碍物</a:t>
            </a:r>
            <a:r>
              <a:rPr lang="en-US" altLang="zh-CN" sz="2000" dirty="0"/>
              <a:t>——</a:t>
            </a:r>
            <a:r>
              <a:rPr lang="zh-CN" altLang="en-US" sz="2000" dirty="0"/>
              <a:t>摄像头</a:t>
            </a:r>
            <a:r>
              <a:rPr lang="en-US" altLang="zh-CN" sz="2000" dirty="0"/>
              <a:t>+</a:t>
            </a:r>
            <a:r>
              <a:rPr lang="zh-CN" altLang="en-US" sz="2000" dirty="0"/>
              <a:t>影像分析程序</a:t>
            </a:r>
            <a:endParaRPr lang="zh-CN" altLang="en-US" sz="200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68377" y="3762067"/>
            <a:ext cx="5413595" cy="2273710"/>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en-US" sz="2000" dirty="0"/>
              <a:t>一些传感器获得的电信号是模拟量，需要经过模数（</a:t>
            </a:r>
            <a:r>
              <a:rPr lang="en-US" altLang="zh-CN" sz="2000" dirty="0"/>
              <a:t>AD</a:t>
            </a:r>
            <a:r>
              <a:rPr lang="zh-CN" altLang="en-US" sz="2000" dirty="0"/>
              <a:t>）转换，转换成数字信号</a:t>
            </a:r>
            <a:endParaRPr lang="zh-CN" altLang="en-US" sz="2000" dirty="0"/>
          </a:p>
          <a:p>
            <a:r>
              <a:rPr lang="zh-CN" altLang="en-US" sz="2000" dirty="0"/>
              <a:t>反过来将数字信号还原成模拟量，称为数模</a:t>
            </a:r>
            <a:r>
              <a:rPr lang="zh-CN" altLang="en-US" sz="2000" dirty="0">
                <a:sym typeface="+mn-ea"/>
              </a:rPr>
              <a:t>（</a:t>
            </a:r>
            <a:r>
              <a:rPr lang="en-US" altLang="zh-CN" sz="2000" dirty="0">
                <a:sym typeface="+mn-ea"/>
              </a:rPr>
              <a:t>DA</a:t>
            </a:r>
            <a:r>
              <a:rPr lang="zh-CN" altLang="en-US" sz="2000" dirty="0">
                <a:sym typeface="+mn-ea"/>
              </a:rPr>
              <a:t>）</a:t>
            </a:r>
            <a:r>
              <a:rPr lang="zh-CN" altLang="en-US" sz="2000" dirty="0"/>
              <a:t>转换</a:t>
            </a:r>
            <a:endParaRPr lang="en-US" altLang="zh-CN" sz="2000" dirty="0"/>
          </a:p>
          <a:p>
            <a:r>
              <a:rPr lang="zh-CN" altLang="en-US" sz="2000" dirty="0"/>
              <a:t>模数转换是通过采样实现的</a:t>
            </a:r>
            <a:endParaRPr lang="zh-CN" altLang="en-US" sz="2000"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4575" y="3293745"/>
            <a:ext cx="7173595" cy="2571750"/>
          </a:xfrm>
          <a:prstGeom prst="rect">
            <a:avLst/>
          </a:prstGeom>
        </p:spPr>
      </p:pic>
      <p:sp>
        <p:nvSpPr>
          <p:cNvPr id="4" name="标题 3"/>
          <p:cNvSpPr/>
          <p:nvPr>
            <p:ph type="title"/>
          </p:nvPr>
        </p:nvSpPr>
        <p:spPr/>
        <p:txBody>
          <a:bodyPr/>
          <a:p>
            <a:r>
              <a:rPr lang="zh-CN" altLang="en-US"/>
              <a:t>模拟信号怎样转换为数字信号</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PP_MARK_KEY" val="0450f619-b26b-4f24-81d5-37ac80fbf2f8"/>
  <p:tag name="COMMONDATA" val="eyJoZGlkIjoiYzVhYzdkNzM0MzhhMTlkZGYxMzlmYTc4N2EzODNhNDMifQ=="/>
</p:tagLst>
</file>

<file path=ppt/theme/theme1.xml><?xml version="1.0" encoding="utf-8"?>
<a:theme xmlns:a="http://schemas.openxmlformats.org/drawingml/2006/main" name="1_BISTU_template_without_bg">
  <a:themeElements>
    <a:clrScheme name="bistu-jsjxy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方正标宋">
      <a:majorFont>
        <a:latin typeface="方正小标宋简体"/>
        <a:ea typeface="方正小标宋简体"/>
        <a:cs typeface=""/>
      </a:majorFont>
      <a:minorFont>
        <a:latin typeface="方正小标宋简体"/>
        <a:ea typeface="方正小标宋简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defRPr kumimoji="0" lang="zh-CN" sz="2400" b="0" i="0" u="none" strike="noStrike" cap="none" normalizeH="0" baseline="0" smtClean="0">
            <a:ln>
              <a:noFill/>
            </a:ln>
            <a:solidFill>
              <a:schemeClr val="tx1"/>
            </a:solidFill>
            <a:effectLst/>
            <a:latin typeface="Times New Roman" panose="02020603050405020304" pitchFamily="18" charset="0"/>
            <a:ea typeface="永中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0000"/>
          </a:buClr>
          <a:buSzPct val="100000"/>
          <a:buFont typeface="Wingdings" panose="05000000000000000000" pitchFamily="2" charset="2"/>
          <a:buNone/>
          <a:defRPr kumimoji="0" lang="zh-CN" sz="2400" b="0" i="0" u="none" strike="noStrike" cap="none" normalizeH="0" baseline="0" smtClean="0">
            <a:ln>
              <a:noFill/>
            </a:ln>
            <a:solidFill>
              <a:schemeClr val="tx1"/>
            </a:solidFill>
            <a:effectLst/>
            <a:latin typeface="Times New Roman" panose="02020603050405020304" pitchFamily="18" charset="0"/>
            <a:ea typeface="永中宋体" pitchFamily="2" charset="-122"/>
          </a:defRPr>
        </a:defPPr>
      </a:lstStyle>
    </a:lnDef>
  </a:objectDefaults>
  <a:extraClrSchemeLst>
    <a:extraClrScheme>
      <a:clrScheme name="bistu-jsjxy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bistu-jsjxy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bistu-jsjxy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bistu-jsjxy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bistu-jsjxy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bistu-jsjxy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bistu-jsjxy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bistu-jsjxy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bistu-jsjxy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ComputerSchool_BISTU</Template>
  <TotalTime>0</TotalTime>
  <Words>3814</Words>
  <Application>WPS 演示</Application>
  <PresentationFormat>全屏显示(4:3)</PresentationFormat>
  <Paragraphs>337</Paragraphs>
  <Slides>35</Slides>
  <Notes>25</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35</vt:i4>
      </vt:variant>
    </vt:vector>
  </HeadingPairs>
  <TitlesOfParts>
    <vt:vector size="46" baseType="lpstr">
      <vt:lpstr>Arial</vt:lpstr>
      <vt:lpstr>宋体</vt:lpstr>
      <vt:lpstr>Wingdings</vt:lpstr>
      <vt:lpstr>Times New Roman</vt:lpstr>
      <vt:lpstr>永中宋体</vt:lpstr>
      <vt:lpstr>Verdana</vt:lpstr>
      <vt:lpstr>方正小标宋简体</vt:lpstr>
      <vt:lpstr>微软雅黑</vt:lpstr>
      <vt:lpstr>Arial Unicode MS</vt:lpstr>
      <vt:lpstr>Calibri</vt:lpstr>
      <vt:lpstr>1_BISTU_template_without_bg</vt:lpstr>
      <vt:lpstr>第4章 计算机如何改变外部世界</vt:lpstr>
      <vt:lpstr>本章内容</vt:lpstr>
      <vt:lpstr>本章要求</vt:lpstr>
      <vt:lpstr>从驾驶汽车谈起</vt:lpstr>
      <vt:lpstr>信息与感知</vt:lpstr>
      <vt:lpstr>人类感知信息的渠道</vt:lpstr>
      <vt:lpstr>计算机感知信息的渠道</vt:lpstr>
      <vt:lpstr>无人驾驶汽车需要什么传感器？</vt:lpstr>
      <vt:lpstr>模拟信号怎样转换为数字信号</vt:lpstr>
      <vt:lpstr>量化精度与采样频率</vt:lpstr>
      <vt:lpstr>传感器的数据如何送给计算机？</vt:lpstr>
      <vt:lpstr>串行接口与并行接口</vt:lpstr>
      <vt:lpstr>计算机接口</vt:lpstr>
      <vt:lpstr>计算机通过接口可以连接的常用设备</vt:lpstr>
      <vt:lpstr>控制</vt:lpstr>
      <vt:lpstr>步进电机小车</vt:lpstr>
      <vt:lpstr>反馈</vt:lpstr>
      <vt:lpstr>举例</vt:lpstr>
      <vt:lpstr>计算思维之精确性与构造性</vt:lpstr>
      <vt:lpstr>图灵机</vt:lpstr>
      <vt:lpstr>PowerPoint 演示文稿</vt:lpstr>
      <vt:lpstr>悖论与停机问题</vt:lpstr>
      <vt:lpstr>自动机</vt:lpstr>
      <vt:lpstr>（通用）计算机系统</vt:lpstr>
      <vt:lpstr>专用计算机系统</vt:lpstr>
      <vt:lpstr>单片机/微控制器</vt:lpstr>
      <vt:lpstr>嵌入式系统</vt:lpstr>
      <vt:lpstr>嵌入式系统的应用</vt:lpstr>
      <vt:lpstr>计算机如何识别障碍物</vt:lpstr>
      <vt:lpstr>无人驾驶汽车的传感器-1</vt:lpstr>
      <vt:lpstr>摄像头影像的实时分析</vt:lpstr>
      <vt:lpstr>无人驾驶相关的其他技术</vt:lpstr>
      <vt:lpstr>物联网-1</vt:lpstr>
      <vt:lpstr>物联网-2</vt:lpstr>
      <vt:lpstr>研讨题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计算机导论</dc:title>
  <dc:creator>Ning Li</dc:creator>
  <cp:lastModifiedBy>李宁N.Li</cp:lastModifiedBy>
  <cp:revision>376</cp:revision>
  <dcterms:created xsi:type="dcterms:W3CDTF">2014-07-20T00:23:00Z</dcterms:created>
  <dcterms:modified xsi:type="dcterms:W3CDTF">2024-06-04T04:57:36Z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5246238F3D3040248138BB6969FB7A7C_11</vt:lpwstr>
  </property>
  <property fmtid="{D5CDD505-2E9C-101B-9397-08002B2CF9AE}" pid="3" name="KSOProductBuildVer">
    <vt:lpwstr>2052-12.1.0.16929</vt:lpwstr>
  </property>
</Properties>
</file>